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chart2.xml" ContentType="application/vnd.openxmlformats-officedocument.drawingml.char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83" r:id="rId2"/>
    <p:sldId id="334" r:id="rId3"/>
    <p:sldId id="400" r:id="rId4"/>
    <p:sldId id="333" r:id="rId5"/>
    <p:sldId id="288" r:id="rId6"/>
    <p:sldId id="891" r:id="rId7"/>
    <p:sldId id="284" r:id="rId8"/>
    <p:sldId id="285" r:id="rId9"/>
    <p:sldId id="892" r:id="rId10"/>
    <p:sldId id="287" r:id="rId11"/>
    <p:sldId id="401" r:id="rId12"/>
    <p:sldId id="403" r:id="rId13"/>
    <p:sldId id="292" r:id="rId14"/>
    <p:sldId id="406" r:id="rId15"/>
    <p:sldId id="626" r:id="rId16"/>
    <p:sldId id="627" r:id="rId17"/>
    <p:sldId id="407" r:id="rId18"/>
    <p:sldId id="622" r:id="rId19"/>
    <p:sldId id="257" r:id="rId20"/>
    <p:sldId id="268" r:id="rId21"/>
    <p:sldId id="625" r:id="rId22"/>
    <p:sldId id="408" r:id="rId23"/>
    <p:sldId id="270" r:id="rId24"/>
    <p:sldId id="409" r:id="rId25"/>
    <p:sldId id="273" r:id="rId26"/>
    <p:sldId id="620" r:id="rId27"/>
    <p:sldId id="277" r:id="rId28"/>
    <p:sldId id="410" r:id="rId29"/>
    <p:sldId id="526" r:id="rId30"/>
    <p:sldId id="535" r:id="rId31"/>
    <p:sldId id="412" r:id="rId32"/>
    <p:sldId id="286" r:id="rId33"/>
    <p:sldId id="332" r:id="rId34"/>
    <p:sldId id="331" r:id="rId35"/>
    <p:sldId id="411" r:id="rId36"/>
    <p:sldId id="413" r:id="rId37"/>
    <p:sldId id="877" r:id="rId38"/>
    <p:sldId id="885" r:id="rId39"/>
    <p:sldId id="414" r:id="rId40"/>
    <p:sldId id="881" r:id="rId41"/>
    <p:sldId id="415" r:id="rId42"/>
    <p:sldId id="886" r:id="rId43"/>
    <p:sldId id="416" r:id="rId44"/>
    <p:sldId id="887" r:id="rId45"/>
    <p:sldId id="888" r:id="rId46"/>
    <p:sldId id="417" r:id="rId47"/>
    <p:sldId id="883" r:id="rId48"/>
    <p:sldId id="890" r:id="rId49"/>
    <p:sldId id="418" r:id="rId50"/>
    <p:sldId id="889" r:id="rId51"/>
    <p:sldId id="419" r:id="rId52"/>
    <p:sldId id="880" r:id="rId53"/>
    <p:sldId id="882" r:id="rId54"/>
    <p:sldId id="420" r:id="rId55"/>
    <p:sldId id="301" r:id="rId56"/>
    <p:sldId id="302" r:id="rId57"/>
    <p:sldId id="304" r:id="rId58"/>
    <p:sldId id="303" r:id="rId59"/>
    <p:sldId id="421" r:id="rId60"/>
    <p:sldId id="556" r:id="rId61"/>
    <p:sldId id="554" r:id="rId62"/>
    <p:sldId id="552" r:id="rId63"/>
    <p:sldId id="422" r:id="rId64"/>
    <p:sldId id="558" r:id="rId65"/>
    <p:sldId id="559" r:id="rId66"/>
    <p:sldId id="560" r:id="rId67"/>
    <p:sldId id="398" r:id="rId68"/>
    <p:sldId id="399" r:id="rId6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60"/>
  </p:normalViewPr>
  <p:slideViewPr>
    <p:cSldViewPr snapToGrid="0">
      <p:cViewPr varScale="1">
        <p:scale>
          <a:sx n="70" d="100"/>
          <a:sy n="70" d="100"/>
        </p:scale>
        <p:origin x="1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78"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amirojose\Documents\Anexo_Plan_de_Accion_Institucional_2023_Consolidado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amirojose\Documents\Anexo_Plan_de_Accion_Institucional_2023_Consolidado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amirojose\Documents\Anexo_Plan_de_Accion_Institucional_2023_Consolidado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ANIELLA\Downloads\TABLA%20DE%20DATOS%20PLANA%20ANUAL%20DE%20VACANTES%20DAN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DANIELLA\Downloads\TABLA%20DE%20DATOS%20PLANA%20ANUAL%20DE%20VACANTES%20DANI.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ANIELLA\Downloads\TABLA%20DE%20DATOS%20PLANA%20ANUAL%20DE%20VACANTES%20DANI.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ANIELLA\Downloads\TABLA%20DE%20DATOS%20PLANA%20ANUAL%20DE%20VACANTES%20DANI.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ysClr val="windowText" lastClr="000000"/>
                </a:solidFill>
              </a:rPr>
              <a:t>VICEMINISTERIO DE ASUNTOS AGROPECUARIOS</a:t>
            </a:r>
          </a:p>
          <a:p>
            <a:pPr>
              <a:defRPr/>
            </a:pPr>
            <a:r>
              <a:rPr lang="en-US" sz="1800" b="0">
                <a:solidFill>
                  <a:sysClr val="windowText" lastClr="000000"/>
                </a:solidFill>
              </a:rPr>
              <a:t>PLAN DE ACCION INSTITUCIONAL VIGENCIA 2023</a:t>
            </a:r>
            <a:endParaRPr lang="en-US" b="0">
              <a:solidFill>
                <a:sysClr val="windowText" lastClr="000000"/>
              </a:solidFill>
            </a:endParaRPr>
          </a:p>
          <a:p>
            <a:pPr>
              <a:defRPr/>
            </a:pPr>
            <a:r>
              <a:rPr lang="en-US" sz="1600">
                <a:solidFill>
                  <a:sysClr val="windowText" lastClr="000000"/>
                </a:solidFill>
              </a:rPr>
              <a:t>No. Productos/indicadores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Hoja1!$AF$103</c:f>
              <c:strCache>
                <c:ptCount val="1"/>
                <c:pt idx="0">
                  <c:v>Productos/indicadores</c:v>
                </c:pt>
              </c:strCache>
            </c:strRef>
          </c:tx>
          <c:spPr>
            <a:solidFill>
              <a:srgbClr val="FF0000"/>
            </a:solidFill>
            <a:ln>
              <a:noFill/>
            </a:ln>
            <a:effectLst/>
            <a:sp3d/>
          </c:spPr>
          <c:invertIfNegative val="0"/>
          <c:dLbls>
            <c:dLbl>
              <c:idx val="0"/>
              <c:layout>
                <c:manualLayout>
                  <c:x val="2.1225280600640495E-2"/>
                  <c:y val="-4.6176039180551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25-46F0-AC6A-1727E56EBFA1}"/>
                </c:ext>
              </c:extLst>
            </c:dLbl>
            <c:dLbl>
              <c:idx val="1"/>
              <c:layout>
                <c:manualLayout>
                  <c:x val="3.4732277346502562E-2"/>
                  <c:y val="-6.1568052240734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25-46F0-AC6A-1727E56EBFA1}"/>
                </c:ext>
              </c:extLst>
            </c:dLbl>
            <c:dLbl>
              <c:idx val="2"/>
              <c:layout>
                <c:manualLayout>
                  <c:x val="2.5084422528029605E-2"/>
                  <c:y val="-5.002404244559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25-46F0-AC6A-1727E56EBFA1}"/>
                </c:ext>
              </c:extLst>
            </c:dLbl>
            <c:dLbl>
              <c:idx val="3"/>
              <c:layout>
                <c:manualLayout>
                  <c:x val="3.7626709759405297E-2"/>
                  <c:y val="-5.194804407811996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5.2329964535397296E-2"/>
                      <c:h val="5.3814477157858719E-2"/>
                    </c:manualLayout>
                  </c15:layout>
                </c:ext>
                <c:ext xmlns:c16="http://schemas.microsoft.com/office/drawing/2014/chart" uri="{C3380CC4-5D6E-409C-BE32-E72D297353CC}">
                  <c16:uniqueId val="{00000003-0E25-46F0-AC6A-1727E56EBFA1}"/>
                </c:ext>
              </c:extLst>
            </c:dLbl>
            <c:dLbl>
              <c:idx val="4"/>
              <c:layout>
                <c:manualLayout>
                  <c:x val="4.2450561201280851E-2"/>
                  <c:y val="-6.1568052240734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25-46F0-AC6A-1727E56EBFA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Hoja1!$AE$104:$AE$108</c:f>
              <c:strCache>
                <c:ptCount val="5"/>
                <c:pt idx="0">
                  <c:v>DFRA</c:v>
                </c:pt>
                <c:pt idx="1">
                  <c:v>DCAF</c:v>
                </c:pt>
                <c:pt idx="2">
                  <c:v>DCPPA</c:v>
                </c:pt>
                <c:pt idx="3">
                  <c:v>DIDTPS</c:v>
                </c:pt>
                <c:pt idx="4">
                  <c:v>Grup Trabajo Despa VAA</c:v>
                </c:pt>
              </c:strCache>
            </c:strRef>
          </c:cat>
          <c:val>
            <c:numRef>
              <c:f>Hoja1!$AF$104:$AF$108</c:f>
              <c:numCache>
                <c:formatCode>General</c:formatCode>
                <c:ptCount val="5"/>
                <c:pt idx="0">
                  <c:v>18</c:v>
                </c:pt>
                <c:pt idx="1">
                  <c:v>6</c:v>
                </c:pt>
                <c:pt idx="2">
                  <c:v>5</c:v>
                </c:pt>
                <c:pt idx="3">
                  <c:v>16</c:v>
                </c:pt>
                <c:pt idx="4">
                  <c:v>12</c:v>
                </c:pt>
              </c:numCache>
            </c:numRef>
          </c:val>
          <c:extLst>
            <c:ext xmlns:c16="http://schemas.microsoft.com/office/drawing/2014/chart" uri="{C3380CC4-5D6E-409C-BE32-E72D297353CC}">
              <c16:uniqueId val="{00000005-0E25-46F0-AC6A-1727E56EBFA1}"/>
            </c:ext>
          </c:extLst>
        </c:ser>
        <c:dLbls>
          <c:showLegendKey val="0"/>
          <c:showVal val="0"/>
          <c:showCatName val="0"/>
          <c:showSerName val="0"/>
          <c:showPercent val="0"/>
          <c:showBubbleSize val="0"/>
        </c:dLbls>
        <c:gapWidth val="50"/>
        <c:shape val="box"/>
        <c:axId val="1235206111"/>
        <c:axId val="1235205695"/>
        <c:axId val="0"/>
      </c:bar3DChart>
      <c:catAx>
        <c:axId val="12352061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1235205695"/>
        <c:crosses val="autoZero"/>
        <c:auto val="1"/>
        <c:lblAlgn val="ctr"/>
        <c:lblOffset val="100"/>
        <c:noMultiLvlLbl val="0"/>
      </c:catAx>
      <c:valAx>
        <c:axId val="1235205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35206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ysClr val="windowText" lastClr="000000"/>
                </a:solidFill>
              </a:rPr>
              <a:t>VICEMINISTERIO DE DESARROLLO RURAL</a:t>
            </a:r>
          </a:p>
          <a:p>
            <a:pPr>
              <a:defRPr/>
            </a:pPr>
            <a:r>
              <a:rPr lang="en-US" sz="1800" b="0">
                <a:solidFill>
                  <a:sysClr val="windowText" lastClr="000000"/>
                </a:solidFill>
              </a:rPr>
              <a:t>PLAN DE ACCION INSTITUCIONAL VIGENCIA 2023</a:t>
            </a:r>
            <a:endParaRPr lang="en-US" b="0">
              <a:solidFill>
                <a:sysClr val="windowText" lastClr="000000"/>
              </a:solidFill>
            </a:endParaRPr>
          </a:p>
          <a:p>
            <a:pPr>
              <a:defRPr/>
            </a:pPr>
            <a:r>
              <a:rPr lang="en-US" sz="1600">
                <a:solidFill>
                  <a:sysClr val="windowText" lastClr="000000"/>
                </a:solidFill>
              </a:rPr>
              <a:t>No. Productos/indicadores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Hoja1!$AE$393</c:f>
              <c:strCache>
                <c:ptCount val="1"/>
                <c:pt idx="0">
                  <c:v>Productos/indicadores</c:v>
                </c:pt>
              </c:strCache>
            </c:strRef>
          </c:tx>
          <c:spPr>
            <a:solidFill>
              <a:srgbClr val="FF0000"/>
            </a:solidFill>
            <a:ln>
              <a:noFill/>
            </a:ln>
            <a:effectLst/>
            <a:sp3d/>
          </c:spPr>
          <c:invertIfNegative val="0"/>
          <c:dLbls>
            <c:dLbl>
              <c:idx val="0"/>
              <c:layout>
                <c:manualLayout>
                  <c:x val="3.7037042437597291E-2"/>
                  <c:y val="-4.1435437273203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E1-421D-B6F3-E45D21C64E6C}"/>
                </c:ext>
              </c:extLst>
            </c:dLbl>
            <c:dLbl>
              <c:idx val="1"/>
              <c:layout>
                <c:manualLayout>
                  <c:x val="2.2222225462558327E-2"/>
                  <c:y val="-4.43951113641464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E1-421D-B6F3-E45D21C64E6C}"/>
                </c:ext>
              </c:extLst>
            </c:dLbl>
            <c:dLbl>
              <c:idx val="2"/>
              <c:layout>
                <c:manualLayout>
                  <c:x val="3.7037042437597326E-2"/>
                  <c:y val="-4.4395111364146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E1-421D-B6F3-E45D21C64E6C}"/>
                </c:ext>
              </c:extLst>
            </c:dLbl>
            <c:dLbl>
              <c:idx val="3"/>
              <c:layout>
                <c:manualLayout>
                  <c:x val="3.7037042437597187E-2"/>
                  <c:y val="-4.7354785455089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E1-421D-B6F3-E45D21C64E6C}"/>
                </c:ext>
              </c:extLst>
            </c:dLbl>
            <c:dLbl>
              <c:idx val="4"/>
              <c:layout>
                <c:manualLayout>
                  <c:x val="3.3333338193837589E-2"/>
                  <c:y val="-5.0314459546032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E1-421D-B6F3-E45D21C64E6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Hoja1!$AD$394:$AD$398</c:f>
              <c:strCache>
                <c:ptCount val="5"/>
                <c:pt idx="0">
                  <c:v>DOSPR</c:v>
                </c:pt>
                <c:pt idx="1">
                  <c:v>DCPGI</c:v>
                </c:pt>
                <c:pt idx="2">
                  <c:v>DMJ</c:v>
                </c:pt>
                <c:pt idx="3">
                  <c:v>DGBPR</c:v>
                </c:pt>
                <c:pt idx="4">
                  <c:v>Grup Trabajo Despa VDR</c:v>
                </c:pt>
              </c:strCache>
            </c:strRef>
          </c:cat>
          <c:val>
            <c:numRef>
              <c:f>Hoja1!$AE$394:$AE$398</c:f>
              <c:numCache>
                <c:formatCode>General</c:formatCode>
                <c:ptCount val="5"/>
                <c:pt idx="0">
                  <c:v>16</c:v>
                </c:pt>
                <c:pt idx="1">
                  <c:v>8</c:v>
                </c:pt>
                <c:pt idx="2">
                  <c:v>17</c:v>
                </c:pt>
                <c:pt idx="3">
                  <c:v>10</c:v>
                </c:pt>
                <c:pt idx="4">
                  <c:v>6</c:v>
                </c:pt>
              </c:numCache>
            </c:numRef>
          </c:val>
          <c:extLst>
            <c:ext xmlns:c16="http://schemas.microsoft.com/office/drawing/2014/chart" uri="{C3380CC4-5D6E-409C-BE32-E72D297353CC}">
              <c16:uniqueId val="{00000005-E6E1-421D-B6F3-E45D21C64E6C}"/>
            </c:ext>
          </c:extLst>
        </c:ser>
        <c:dLbls>
          <c:showLegendKey val="0"/>
          <c:showVal val="0"/>
          <c:showCatName val="0"/>
          <c:showSerName val="0"/>
          <c:showPercent val="0"/>
          <c:showBubbleSize val="0"/>
        </c:dLbls>
        <c:gapWidth val="50"/>
        <c:shape val="box"/>
        <c:axId val="1235206111"/>
        <c:axId val="1235205695"/>
        <c:axId val="0"/>
      </c:bar3DChart>
      <c:catAx>
        <c:axId val="12352061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1235205695"/>
        <c:crosses val="autoZero"/>
        <c:auto val="1"/>
        <c:lblAlgn val="ctr"/>
        <c:lblOffset val="100"/>
        <c:noMultiLvlLbl val="0"/>
      </c:catAx>
      <c:valAx>
        <c:axId val="1235205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35206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ysClr val="windowText" lastClr="000000"/>
                </a:solidFill>
              </a:rPr>
              <a:t>OFICINAS</a:t>
            </a:r>
            <a:r>
              <a:rPr lang="en-US" sz="1800" b="1" baseline="0">
                <a:solidFill>
                  <a:sysClr val="windowText" lastClr="000000"/>
                </a:solidFill>
              </a:rPr>
              <a:t> ASESORAS</a:t>
            </a:r>
            <a:endParaRPr lang="en-US" sz="1800" b="1">
              <a:solidFill>
                <a:sysClr val="windowText" lastClr="000000"/>
              </a:solidFill>
            </a:endParaRPr>
          </a:p>
          <a:p>
            <a:pPr>
              <a:defRPr/>
            </a:pPr>
            <a:r>
              <a:rPr lang="en-US" sz="1800" b="0">
                <a:solidFill>
                  <a:sysClr val="windowText" lastClr="000000"/>
                </a:solidFill>
              </a:rPr>
              <a:t>PLAN DE ACCION INSTITUCIONAL VIGENCIA 2023</a:t>
            </a:r>
            <a:endParaRPr lang="en-US" b="0">
              <a:solidFill>
                <a:sysClr val="windowText" lastClr="000000"/>
              </a:solidFill>
            </a:endParaRPr>
          </a:p>
          <a:p>
            <a:pPr>
              <a:defRPr/>
            </a:pPr>
            <a:r>
              <a:rPr lang="en-US" sz="1600">
                <a:solidFill>
                  <a:sysClr val="windowText" lastClr="000000"/>
                </a:solidFill>
              </a:rPr>
              <a:t>No. Productos/indicadores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Hoja1!$AE$569</c:f>
              <c:strCache>
                <c:ptCount val="1"/>
                <c:pt idx="0">
                  <c:v>Productos/indicadores</c:v>
                </c:pt>
              </c:strCache>
            </c:strRef>
          </c:tx>
          <c:spPr>
            <a:solidFill>
              <a:srgbClr val="FF0000"/>
            </a:solidFill>
            <a:ln>
              <a:noFill/>
            </a:ln>
            <a:effectLst/>
            <a:sp3d/>
          </c:spPr>
          <c:invertIfNegative val="0"/>
          <c:dLbls>
            <c:dLbl>
              <c:idx val="0"/>
              <c:layout>
                <c:manualLayout>
                  <c:x val="3.0341340075853349E-2"/>
                  <c:y val="-5.1891886002197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37-4BC8-8A66-2A465414AA34}"/>
                </c:ext>
              </c:extLst>
            </c:dLbl>
            <c:dLbl>
              <c:idx val="1"/>
              <c:layout>
                <c:manualLayout>
                  <c:x val="2.8655710071639275E-2"/>
                  <c:y val="-4.32432383351648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37-4BC8-8A66-2A465414AA34}"/>
                </c:ext>
              </c:extLst>
            </c:dLbl>
            <c:dLbl>
              <c:idx val="2"/>
              <c:layout>
                <c:manualLayout>
                  <c:x val="2.5284450063211124E-2"/>
                  <c:y val="-3.7477473223809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37-4BC8-8A66-2A465414AA34}"/>
                </c:ext>
              </c:extLst>
            </c:dLbl>
            <c:dLbl>
              <c:idx val="3"/>
              <c:layout>
                <c:manualLayout>
                  <c:x val="3.8769490096923723E-2"/>
                  <c:y val="-4.0360355779487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37-4BC8-8A66-2A465414AA34}"/>
                </c:ext>
              </c:extLst>
            </c:dLbl>
            <c:dLbl>
              <c:idx val="4"/>
              <c:layout>
                <c:manualLayout>
                  <c:x val="4.0455120101137679E-2"/>
                  <c:y val="-4.612612089084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37-4BC8-8A66-2A465414AA34}"/>
                </c:ext>
              </c:extLst>
            </c:dLbl>
            <c:dLbl>
              <c:idx val="5"/>
              <c:layout>
                <c:manualLayout>
                  <c:x val="3.7083860092709524E-2"/>
                  <c:y val="-5.477476855787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37-4BC8-8A66-2A465414AA3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Hoja1!$AD$570:$AD$575</c:f>
              <c:strCache>
                <c:ptCount val="6"/>
                <c:pt idx="0">
                  <c:v>O. Asuntos I.</c:v>
                </c:pt>
                <c:pt idx="1">
                  <c:v>O. Jurídica</c:v>
                </c:pt>
                <c:pt idx="2">
                  <c:v>O. TICs</c:v>
                </c:pt>
                <c:pt idx="3">
                  <c:v>O. Control I.</c:v>
                </c:pt>
                <c:pt idx="4">
                  <c:v>O. Prensa C.</c:v>
                </c:pt>
                <c:pt idx="5">
                  <c:v>OAPP</c:v>
                </c:pt>
              </c:strCache>
            </c:strRef>
          </c:cat>
          <c:val>
            <c:numRef>
              <c:f>Hoja1!$AE$570:$AE$575</c:f>
              <c:numCache>
                <c:formatCode>General</c:formatCode>
                <c:ptCount val="6"/>
                <c:pt idx="0">
                  <c:v>13</c:v>
                </c:pt>
                <c:pt idx="1">
                  <c:v>14</c:v>
                </c:pt>
                <c:pt idx="2">
                  <c:v>13</c:v>
                </c:pt>
                <c:pt idx="3">
                  <c:v>5</c:v>
                </c:pt>
                <c:pt idx="4">
                  <c:v>3</c:v>
                </c:pt>
                <c:pt idx="5">
                  <c:v>8</c:v>
                </c:pt>
              </c:numCache>
            </c:numRef>
          </c:val>
          <c:extLst>
            <c:ext xmlns:c16="http://schemas.microsoft.com/office/drawing/2014/chart" uri="{C3380CC4-5D6E-409C-BE32-E72D297353CC}">
              <c16:uniqueId val="{00000006-2637-4BC8-8A66-2A465414AA34}"/>
            </c:ext>
          </c:extLst>
        </c:ser>
        <c:dLbls>
          <c:showLegendKey val="0"/>
          <c:showVal val="0"/>
          <c:showCatName val="0"/>
          <c:showSerName val="0"/>
          <c:showPercent val="0"/>
          <c:showBubbleSize val="0"/>
        </c:dLbls>
        <c:gapWidth val="50"/>
        <c:shape val="box"/>
        <c:axId val="1235206111"/>
        <c:axId val="1235205695"/>
        <c:axId val="0"/>
      </c:bar3DChart>
      <c:catAx>
        <c:axId val="12352061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1235205695"/>
        <c:crosses val="autoZero"/>
        <c:auto val="1"/>
        <c:lblAlgn val="ctr"/>
        <c:lblOffset val="100"/>
        <c:noMultiLvlLbl val="0"/>
      </c:catAx>
      <c:valAx>
        <c:axId val="1235205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35206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solidFill>
                  <a:schemeClr val="tx1"/>
                </a:solidFill>
                <a:latin typeface="Work Sans" pitchFamily="2" charset="0"/>
              </a:rPr>
              <a:t>SITUACIÓN PLANTA DE PERSONAL ACTUAL</a:t>
            </a:r>
          </a:p>
        </c:rich>
      </c:tx>
      <c:layout>
        <c:manualLayout>
          <c:xMode val="edge"/>
          <c:yMode val="edge"/>
          <c:x val="0.21993044619422569"/>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Hoja1!$B$21:$B$23</c:f>
              <c:strCache>
                <c:ptCount val="3"/>
                <c:pt idx="0">
                  <c:v>TOTAL EMPLEOS             PLANTA DE PERSONAL </c:v>
                </c:pt>
                <c:pt idx="1">
                  <c:v>EMPLEOS PROVISTOS</c:v>
                </c:pt>
                <c:pt idx="2">
                  <c:v>EMPLEOS VACANTES</c:v>
                </c:pt>
              </c:strCache>
            </c:strRef>
          </c:cat>
          <c:val>
            <c:numRef>
              <c:f>Hoja1!$C$21:$C$23</c:f>
              <c:numCache>
                <c:formatCode>General</c:formatCode>
                <c:ptCount val="3"/>
                <c:pt idx="0">
                  <c:v>293</c:v>
                </c:pt>
                <c:pt idx="1">
                  <c:v>256</c:v>
                </c:pt>
                <c:pt idx="2">
                  <c:v>37</c:v>
                </c:pt>
              </c:numCache>
            </c:numRef>
          </c:val>
          <c:extLst>
            <c:ext xmlns:c16="http://schemas.microsoft.com/office/drawing/2014/chart" uri="{C3380CC4-5D6E-409C-BE32-E72D297353CC}">
              <c16:uniqueId val="{00000000-1F9B-4AEC-BD47-2FA13F584F28}"/>
            </c:ext>
          </c:extLst>
        </c:ser>
        <c:dLbls>
          <c:showLegendKey val="0"/>
          <c:showVal val="0"/>
          <c:showCatName val="0"/>
          <c:showSerName val="0"/>
          <c:showPercent val="0"/>
          <c:showBubbleSize val="0"/>
        </c:dLbls>
        <c:gapWidth val="150"/>
        <c:shape val="box"/>
        <c:axId val="2951648"/>
        <c:axId val="2937088"/>
        <c:axId val="0"/>
      </c:bar3DChart>
      <c:catAx>
        <c:axId val="2951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937088"/>
        <c:crosses val="autoZero"/>
        <c:auto val="1"/>
        <c:lblAlgn val="ctr"/>
        <c:lblOffset val="100"/>
        <c:noMultiLvlLbl val="0"/>
      </c:catAx>
      <c:valAx>
        <c:axId val="2937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95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solidFill>
                  <a:schemeClr val="tx1"/>
                </a:solidFill>
                <a:effectLst/>
                <a:latin typeface="Work Sans" pitchFamily="2" charset="0"/>
              </a:rPr>
              <a:t>SITUACIÓN</a:t>
            </a:r>
            <a:r>
              <a:rPr lang="es-CO" b="1" baseline="0" dirty="0">
                <a:solidFill>
                  <a:schemeClr val="tx1"/>
                </a:solidFill>
                <a:effectLst/>
                <a:latin typeface="Work Sans" pitchFamily="2" charset="0"/>
              </a:rPr>
              <a:t> PLANTA DE PERSONAL ACTUAL</a:t>
            </a:r>
            <a:endParaRPr lang="es-CO" b="1" dirty="0">
              <a:solidFill>
                <a:schemeClr val="tx1"/>
              </a:solidFill>
              <a:effectLst/>
              <a:latin typeface="Work Sans" pitchFamily="2" charset="0"/>
            </a:endParaRP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3"/>
          <c:order val="0"/>
          <c:tx>
            <c:v>EMPLEOS</c:v>
          </c:tx>
          <c:invertIfNegative val="0"/>
          <c:cat>
            <c:strRef>
              <c:f>Hoja1!$B$6:$B$11</c:f>
              <c:strCache>
                <c:ptCount val="6"/>
                <c:pt idx="0">
                  <c:v>DIRECTIVO</c:v>
                </c:pt>
                <c:pt idx="1">
                  <c:v>ASESOR</c:v>
                </c:pt>
                <c:pt idx="2">
                  <c:v>PROFESIONAL</c:v>
                </c:pt>
                <c:pt idx="3">
                  <c:v>TÉCNICO</c:v>
                </c:pt>
                <c:pt idx="4">
                  <c:v>ASISTENCIAL</c:v>
                </c:pt>
                <c:pt idx="5">
                  <c:v>TOTAL</c:v>
                </c:pt>
              </c:strCache>
            </c:strRef>
          </c:cat>
          <c:val>
            <c:numRef>
              <c:f>Hoja1!$C$6:$C$11</c:f>
              <c:numCache>
                <c:formatCode>General</c:formatCode>
                <c:ptCount val="6"/>
                <c:pt idx="0">
                  <c:v>17</c:v>
                </c:pt>
                <c:pt idx="1">
                  <c:v>18</c:v>
                </c:pt>
                <c:pt idx="2">
                  <c:v>150</c:v>
                </c:pt>
                <c:pt idx="3">
                  <c:v>38</c:v>
                </c:pt>
                <c:pt idx="4">
                  <c:v>70</c:v>
                </c:pt>
                <c:pt idx="5">
                  <c:v>293</c:v>
                </c:pt>
              </c:numCache>
            </c:numRef>
          </c:val>
          <c:extLst>
            <c:ext xmlns:c16="http://schemas.microsoft.com/office/drawing/2014/chart" uri="{C3380CC4-5D6E-409C-BE32-E72D297353CC}">
              <c16:uniqueId val="{00000000-4A9E-433E-8067-5295BCB5686F}"/>
            </c:ext>
          </c:extLst>
        </c:ser>
        <c:ser>
          <c:idx val="4"/>
          <c:order val="1"/>
          <c:tx>
            <c:v>EMPLEOS PROVISTOS</c:v>
          </c:tx>
          <c:invertIfNegative val="0"/>
          <c:cat>
            <c:strRef>
              <c:f>Hoja1!$B$6:$B$11</c:f>
              <c:strCache>
                <c:ptCount val="6"/>
                <c:pt idx="0">
                  <c:v>DIRECTIVO</c:v>
                </c:pt>
                <c:pt idx="1">
                  <c:v>ASESOR</c:v>
                </c:pt>
                <c:pt idx="2">
                  <c:v>PROFESIONAL</c:v>
                </c:pt>
                <c:pt idx="3">
                  <c:v>TÉCNICO</c:v>
                </c:pt>
                <c:pt idx="4">
                  <c:v>ASISTENCIAL</c:v>
                </c:pt>
                <c:pt idx="5">
                  <c:v>TOTAL</c:v>
                </c:pt>
              </c:strCache>
            </c:strRef>
          </c:cat>
          <c:val>
            <c:numRef>
              <c:f>Hoja1!$D$6:$D$11</c:f>
              <c:numCache>
                <c:formatCode>General</c:formatCode>
                <c:ptCount val="6"/>
                <c:pt idx="0">
                  <c:v>13</c:v>
                </c:pt>
                <c:pt idx="1">
                  <c:v>10</c:v>
                </c:pt>
                <c:pt idx="2">
                  <c:v>131</c:v>
                </c:pt>
                <c:pt idx="3">
                  <c:v>33</c:v>
                </c:pt>
                <c:pt idx="4">
                  <c:v>69</c:v>
                </c:pt>
                <c:pt idx="5">
                  <c:v>256</c:v>
                </c:pt>
              </c:numCache>
            </c:numRef>
          </c:val>
          <c:extLst>
            <c:ext xmlns:c16="http://schemas.microsoft.com/office/drawing/2014/chart" uri="{C3380CC4-5D6E-409C-BE32-E72D297353CC}">
              <c16:uniqueId val="{00000001-4A9E-433E-8067-5295BCB5686F}"/>
            </c:ext>
          </c:extLst>
        </c:ser>
        <c:ser>
          <c:idx val="5"/>
          <c:order val="2"/>
          <c:tx>
            <c:v>EMPLEOS VACANTES</c:v>
          </c:tx>
          <c:invertIfNegative val="0"/>
          <c:cat>
            <c:strRef>
              <c:f>Hoja1!$B$6:$B$11</c:f>
              <c:strCache>
                <c:ptCount val="6"/>
                <c:pt idx="0">
                  <c:v>DIRECTIVO</c:v>
                </c:pt>
                <c:pt idx="1">
                  <c:v>ASESOR</c:v>
                </c:pt>
                <c:pt idx="2">
                  <c:v>PROFESIONAL</c:v>
                </c:pt>
                <c:pt idx="3">
                  <c:v>TÉCNICO</c:v>
                </c:pt>
                <c:pt idx="4">
                  <c:v>ASISTENCIAL</c:v>
                </c:pt>
                <c:pt idx="5">
                  <c:v>TOTAL</c:v>
                </c:pt>
              </c:strCache>
            </c:strRef>
          </c:cat>
          <c:val>
            <c:numRef>
              <c:f>Hoja1!$E$6:$E$11</c:f>
              <c:numCache>
                <c:formatCode>General</c:formatCode>
                <c:ptCount val="6"/>
                <c:pt idx="0">
                  <c:v>4</c:v>
                </c:pt>
                <c:pt idx="1">
                  <c:v>8</c:v>
                </c:pt>
                <c:pt idx="2">
                  <c:v>19</c:v>
                </c:pt>
                <c:pt idx="3">
                  <c:v>5</c:v>
                </c:pt>
                <c:pt idx="4">
                  <c:v>1</c:v>
                </c:pt>
                <c:pt idx="5">
                  <c:v>37</c:v>
                </c:pt>
              </c:numCache>
            </c:numRef>
          </c:val>
          <c:extLst>
            <c:ext xmlns:c16="http://schemas.microsoft.com/office/drawing/2014/chart" uri="{C3380CC4-5D6E-409C-BE32-E72D297353CC}">
              <c16:uniqueId val="{00000002-4A9E-433E-8067-5295BCB5686F}"/>
            </c:ext>
          </c:extLst>
        </c:ser>
        <c:ser>
          <c:idx val="0"/>
          <c:order val="3"/>
          <c:tx>
            <c:v>EMPLEOS</c:v>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Hoja1!$B$6:$B$11</c:f>
              <c:strCache>
                <c:ptCount val="6"/>
                <c:pt idx="0">
                  <c:v>DIRECTIVO</c:v>
                </c:pt>
                <c:pt idx="1">
                  <c:v>ASESOR</c:v>
                </c:pt>
                <c:pt idx="2">
                  <c:v>PROFESIONAL</c:v>
                </c:pt>
                <c:pt idx="3">
                  <c:v>TÉCNICO</c:v>
                </c:pt>
                <c:pt idx="4">
                  <c:v>ASISTENCIAL</c:v>
                </c:pt>
                <c:pt idx="5">
                  <c:v>TOTAL</c:v>
                </c:pt>
              </c:strCache>
            </c:strRef>
          </c:cat>
          <c:val>
            <c:numRef>
              <c:f>Hoja1!$C$6:$C$11</c:f>
              <c:numCache>
                <c:formatCode>General</c:formatCode>
                <c:ptCount val="6"/>
                <c:pt idx="0">
                  <c:v>17</c:v>
                </c:pt>
                <c:pt idx="1">
                  <c:v>18</c:v>
                </c:pt>
                <c:pt idx="2">
                  <c:v>150</c:v>
                </c:pt>
                <c:pt idx="3">
                  <c:v>38</c:v>
                </c:pt>
                <c:pt idx="4">
                  <c:v>70</c:v>
                </c:pt>
                <c:pt idx="5">
                  <c:v>293</c:v>
                </c:pt>
              </c:numCache>
            </c:numRef>
          </c:val>
          <c:extLst>
            <c:ext xmlns:c16="http://schemas.microsoft.com/office/drawing/2014/chart" uri="{C3380CC4-5D6E-409C-BE32-E72D297353CC}">
              <c16:uniqueId val="{00000003-4A9E-433E-8067-5295BCB5686F}"/>
            </c:ext>
          </c:extLst>
        </c:ser>
        <c:ser>
          <c:idx val="1"/>
          <c:order val="4"/>
          <c:tx>
            <c:v>EMPLEOS PROVISTOS</c:v>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Hoja1!$B$6:$B$11</c:f>
              <c:strCache>
                <c:ptCount val="6"/>
                <c:pt idx="0">
                  <c:v>DIRECTIVO</c:v>
                </c:pt>
                <c:pt idx="1">
                  <c:v>ASESOR</c:v>
                </c:pt>
                <c:pt idx="2">
                  <c:v>PROFESIONAL</c:v>
                </c:pt>
                <c:pt idx="3">
                  <c:v>TÉCNICO</c:v>
                </c:pt>
                <c:pt idx="4">
                  <c:v>ASISTENCIAL</c:v>
                </c:pt>
                <c:pt idx="5">
                  <c:v>TOTAL</c:v>
                </c:pt>
              </c:strCache>
            </c:strRef>
          </c:cat>
          <c:val>
            <c:numRef>
              <c:f>Hoja1!$D$6:$D$11</c:f>
              <c:numCache>
                <c:formatCode>General</c:formatCode>
                <c:ptCount val="6"/>
                <c:pt idx="0">
                  <c:v>13</c:v>
                </c:pt>
                <c:pt idx="1">
                  <c:v>10</c:v>
                </c:pt>
                <c:pt idx="2">
                  <c:v>131</c:v>
                </c:pt>
                <c:pt idx="3">
                  <c:v>33</c:v>
                </c:pt>
                <c:pt idx="4">
                  <c:v>69</c:v>
                </c:pt>
                <c:pt idx="5">
                  <c:v>256</c:v>
                </c:pt>
              </c:numCache>
            </c:numRef>
          </c:val>
          <c:extLst>
            <c:ext xmlns:c16="http://schemas.microsoft.com/office/drawing/2014/chart" uri="{C3380CC4-5D6E-409C-BE32-E72D297353CC}">
              <c16:uniqueId val="{00000004-4A9E-433E-8067-5295BCB5686F}"/>
            </c:ext>
          </c:extLst>
        </c:ser>
        <c:ser>
          <c:idx val="2"/>
          <c:order val="5"/>
          <c:tx>
            <c:v>EMPLEOS VACANTES</c:v>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Hoja1!$B$6:$B$11</c:f>
              <c:strCache>
                <c:ptCount val="6"/>
                <c:pt idx="0">
                  <c:v>DIRECTIVO</c:v>
                </c:pt>
                <c:pt idx="1">
                  <c:v>ASESOR</c:v>
                </c:pt>
                <c:pt idx="2">
                  <c:v>PROFESIONAL</c:v>
                </c:pt>
                <c:pt idx="3">
                  <c:v>TÉCNICO</c:v>
                </c:pt>
                <c:pt idx="4">
                  <c:v>ASISTENCIAL</c:v>
                </c:pt>
                <c:pt idx="5">
                  <c:v>TOTAL</c:v>
                </c:pt>
              </c:strCache>
            </c:strRef>
          </c:cat>
          <c:val>
            <c:numRef>
              <c:f>Hoja1!$E$6:$E$11</c:f>
              <c:numCache>
                <c:formatCode>General</c:formatCode>
                <c:ptCount val="6"/>
                <c:pt idx="0">
                  <c:v>4</c:v>
                </c:pt>
                <c:pt idx="1">
                  <c:v>8</c:v>
                </c:pt>
                <c:pt idx="2">
                  <c:v>19</c:v>
                </c:pt>
                <c:pt idx="3">
                  <c:v>5</c:v>
                </c:pt>
                <c:pt idx="4">
                  <c:v>1</c:v>
                </c:pt>
                <c:pt idx="5">
                  <c:v>37</c:v>
                </c:pt>
              </c:numCache>
            </c:numRef>
          </c:val>
          <c:extLst>
            <c:ext xmlns:c16="http://schemas.microsoft.com/office/drawing/2014/chart" uri="{C3380CC4-5D6E-409C-BE32-E72D297353CC}">
              <c16:uniqueId val="{00000005-4A9E-433E-8067-5295BCB5686F}"/>
            </c:ext>
          </c:extLst>
        </c:ser>
        <c:dLbls>
          <c:showLegendKey val="0"/>
          <c:showVal val="0"/>
          <c:showCatName val="0"/>
          <c:showSerName val="0"/>
          <c:showPercent val="0"/>
          <c:showBubbleSize val="0"/>
        </c:dLbls>
        <c:gapWidth val="150"/>
        <c:shape val="box"/>
        <c:axId val="2049115808"/>
        <c:axId val="2049116640"/>
        <c:axId val="0"/>
      </c:bar3DChart>
      <c:catAx>
        <c:axId val="2049115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49116640"/>
        <c:crosses val="autoZero"/>
        <c:auto val="1"/>
        <c:lblAlgn val="ctr"/>
        <c:lblOffset val="100"/>
        <c:noMultiLvlLbl val="0"/>
      </c:catAx>
      <c:valAx>
        <c:axId val="2049116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49115808"/>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chart>
  <c:txPr>
    <a:bodyPr/>
    <a:lstStyle/>
    <a:p>
      <a:pPr>
        <a:defRPr/>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lIns="0" tIns="0" rIns="0" bIns="0"/>
          <a:lstStyle/>
          <a:p>
            <a:pPr marL="0" marR="0" indent="0" algn="ctr" defTabSz="914400" fontAlgn="auto" hangingPunct="1">
              <a:lnSpc>
                <a:spcPct val="100000"/>
              </a:lnSpc>
              <a:spcBef>
                <a:spcPts val="0"/>
              </a:spcBef>
              <a:spcAft>
                <a:spcPts val="0"/>
              </a:spcAft>
              <a:tabLst/>
              <a:defRPr lang="es-ES" sz="1400" b="0" i="0" u="none" strike="noStrike" kern="1200" spc="0" baseline="0">
                <a:solidFill>
                  <a:srgbClr val="595959"/>
                </a:solidFill>
                <a:latin typeface="Calibri"/>
              </a:defRPr>
            </a:pPr>
            <a:r>
              <a:rPr lang="es-ES" sz="1400" b="0" i="0" u="none" strike="noStrike" kern="1200" cap="none" spc="0" baseline="0">
                <a:solidFill>
                  <a:srgbClr val="595959"/>
                </a:solidFill>
                <a:uFillTx/>
                <a:latin typeface="Calibri"/>
              </a:rPr>
              <a:t>PLANTA DE PERSONAL </a:t>
            </a:r>
          </a:p>
        </c:rich>
      </c:tx>
      <c:layout>
        <c:manualLayout>
          <c:xMode val="edge"/>
          <c:yMode val="edge"/>
          <c:x val="0.36985120354379497"/>
          <c:y val="2.9197170964316486E-2"/>
        </c:manualLayout>
      </c:layout>
      <c:overlay val="0"/>
      <c:spPr>
        <a:noFill/>
        <a:ln>
          <a:noFill/>
        </a:ln>
      </c:spPr>
    </c:title>
    <c:autoTitleDeleted val="0"/>
    <c:view3D>
      <c:rotX val="6"/>
      <c:rotY val="11"/>
      <c:rAngAx val="1"/>
    </c:view3D>
    <c:floor>
      <c:thickness val="0"/>
      <c:spPr>
        <a:noFill/>
        <a:ln>
          <a:noFill/>
        </a:ln>
      </c:spPr>
    </c:floor>
    <c:sideWall>
      <c:thickness val="0"/>
      <c:spPr>
        <a:noFill/>
        <a:ln>
          <a:noFill/>
        </a:ln>
      </c:spPr>
    </c:sideWall>
    <c:backWall>
      <c:thickness val="0"/>
      <c:spPr>
        <a:noFill/>
        <a:ln>
          <a:noFill/>
        </a:ln>
      </c:spPr>
    </c:backWall>
    <c:plotArea>
      <c:layout/>
      <c:bar3DChart>
        <c:barDir val="col"/>
        <c:grouping val="clustered"/>
        <c:varyColors val="0"/>
        <c:ser>
          <c:idx val="0"/>
          <c:order val="0"/>
          <c:tx>
            <c:v>Series1</c:v>
          </c:tx>
          <c:spPr>
            <a:solidFill>
              <a:srgbClr val="4472C4"/>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es-ES" sz="900" b="0" i="0" u="none" strike="noStrike" kern="1200" baseline="0">
                    <a:solidFill>
                      <a:srgbClr val="404040"/>
                    </a:solidFill>
                    <a:latin typeface="Calibri"/>
                  </a:defRPr>
                </a:pPr>
                <a:endParaRPr lang="es-CO"/>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6"/>
              <c:pt idx="0">
                <c:v>NIVEL DIRECTIVO</c:v>
              </c:pt>
              <c:pt idx="1">
                <c:v>NIVEL ASESOR</c:v>
              </c:pt>
              <c:pt idx="2">
                <c:v>NIVEL PROFESIONAL</c:v>
              </c:pt>
              <c:pt idx="3">
                <c:v>NIVEL TÉCNICO</c:v>
              </c:pt>
              <c:pt idx="4">
                <c:v>NIVEL ASISTENCIAL</c:v>
              </c:pt>
              <c:pt idx="5">
                <c:v>TOTAL EMPLEADOS PÚBLICOS</c:v>
              </c:pt>
            </c:strLit>
          </c:cat>
          <c:val>
            <c:numLit>
              <c:formatCode>General</c:formatCode>
              <c:ptCount val="6"/>
              <c:pt idx="0">
                <c:v>17</c:v>
              </c:pt>
              <c:pt idx="1">
                <c:v>18</c:v>
              </c:pt>
              <c:pt idx="2">
                <c:v>150</c:v>
              </c:pt>
              <c:pt idx="3">
                <c:v>38</c:v>
              </c:pt>
              <c:pt idx="4">
                <c:v>70</c:v>
              </c:pt>
              <c:pt idx="5">
                <c:v>293</c:v>
              </c:pt>
            </c:numLit>
          </c:val>
          <c:extLst>
            <c:ext xmlns:c16="http://schemas.microsoft.com/office/drawing/2014/chart" uri="{C3380CC4-5D6E-409C-BE32-E72D297353CC}">
              <c16:uniqueId val="{00000000-A2B4-43BA-B537-BDFD7BD6E109}"/>
            </c:ext>
          </c:extLst>
        </c:ser>
        <c:dLbls>
          <c:showLegendKey val="0"/>
          <c:showVal val="0"/>
          <c:showCatName val="0"/>
          <c:showSerName val="0"/>
          <c:showPercent val="0"/>
          <c:showBubbleSize val="0"/>
        </c:dLbls>
        <c:gapWidth val="150"/>
        <c:shape val="box"/>
        <c:axId val="755972672"/>
        <c:axId val="755973920"/>
        <c:axId val="0"/>
      </c:bar3DChart>
      <c:valAx>
        <c:axId val="755973920"/>
        <c:scaling>
          <c:orientation val="minMax"/>
        </c:scaling>
        <c:delete val="0"/>
        <c:axPos val="l"/>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lang="es-ES" sz="900" b="0" i="0" u="none" strike="noStrike" kern="1200" baseline="0">
                <a:solidFill>
                  <a:srgbClr val="595959"/>
                </a:solidFill>
                <a:latin typeface="Calibri"/>
              </a:defRPr>
            </a:pPr>
            <a:endParaRPr lang="es-CO"/>
          </a:p>
        </c:txPr>
        <c:crossAx val="755972672"/>
        <c:crosses val="autoZero"/>
        <c:crossBetween val="between"/>
      </c:valAx>
      <c:catAx>
        <c:axId val="755972672"/>
        <c:scaling>
          <c:orientation val="minMax"/>
        </c:scaling>
        <c:delete val="0"/>
        <c:axPos val="b"/>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lang="es-ES" sz="900" b="0" i="0" u="none" strike="noStrike" kern="1200" baseline="0">
                <a:solidFill>
                  <a:srgbClr val="595959"/>
                </a:solidFill>
                <a:latin typeface="Calibri"/>
              </a:defRPr>
            </a:pPr>
            <a:endParaRPr lang="es-CO"/>
          </a:p>
        </c:txPr>
        <c:crossAx val="755973920"/>
        <c:crosses val="autoZero"/>
        <c:auto val="1"/>
        <c:lblAlgn val="ctr"/>
        <c:lblOffset val="100"/>
        <c:noMultiLvlLbl val="0"/>
      </c:catAx>
      <c:spPr>
        <a:noFill/>
        <a:ln>
          <a:noFill/>
        </a:ln>
      </c:spPr>
    </c:plotArea>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s-ES" sz="1000" b="0" i="0" u="none" strike="noStrike" kern="1200" baseline="0">
          <a:solidFill>
            <a:srgbClr val="000000"/>
          </a:solidFill>
          <a:latin typeface="Calibri"/>
        </a:defRPr>
      </a:pPr>
      <a:endParaRPr lang="es-C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Calibri"/>
              </a:defRPr>
            </a:pPr>
            <a:r>
              <a:rPr lang="es-CO" sz="1400" b="1" i="0" u="none" strike="noStrike" kern="1200" cap="none" spc="0" baseline="0" dirty="0">
                <a:solidFill>
                  <a:schemeClr val="tx1"/>
                </a:solidFill>
                <a:uFillTx/>
                <a:latin typeface="Work Sans" pitchFamily="2" charset="0"/>
              </a:rPr>
              <a:t>PLANTA DE PERSONAL PROVISTA</a:t>
            </a:r>
          </a:p>
        </c:rich>
      </c:tx>
      <c:overlay val="0"/>
      <c:spPr>
        <a:noFill/>
        <a:ln>
          <a:noFill/>
        </a:ln>
      </c:spPr>
    </c:title>
    <c:autoTitleDeleted val="0"/>
    <c:view3D>
      <c:rotX val="14"/>
      <c:rotY val="19"/>
      <c:rAngAx val="1"/>
    </c:view3D>
    <c:floor>
      <c:thickness val="0"/>
      <c:spPr>
        <a:noFill/>
        <a:ln>
          <a:noFill/>
        </a:ln>
      </c:spPr>
    </c:floor>
    <c:sideWall>
      <c:thickness val="0"/>
      <c:spPr>
        <a:noFill/>
        <a:ln>
          <a:noFill/>
        </a:ln>
      </c:spPr>
    </c:sideWall>
    <c:backWall>
      <c:thickness val="0"/>
      <c:spPr>
        <a:noFill/>
        <a:ln>
          <a:noFill/>
        </a:ln>
      </c:spPr>
    </c:backWall>
    <c:plotArea>
      <c:layout/>
      <c:bar3DChart>
        <c:barDir val="col"/>
        <c:grouping val="stacked"/>
        <c:varyColors val="0"/>
        <c:ser>
          <c:idx val="0"/>
          <c:order val="0"/>
          <c:tx>
            <c:v>CA</c:v>
          </c:tx>
          <c:spPr>
            <a:solidFill>
              <a:srgbClr val="4472C4"/>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Calibri"/>
                  </a:defRPr>
                </a:pPr>
                <a:endParaRPr lang="es-CO"/>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6"/>
              <c:pt idx="0">
                <c:v>Directivo</c:v>
              </c:pt>
              <c:pt idx="1">
                <c:v>Asesor</c:v>
              </c:pt>
              <c:pt idx="2">
                <c:v>Profesional</c:v>
              </c:pt>
              <c:pt idx="3">
                <c:v>Técnico</c:v>
              </c:pt>
              <c:pt idx="4">
                <c:v>Asistencial</c:v>
              </c:pt>
              <c:pt idx="5">
                <c:v>TOTAL</c:v>
              </c:pt>
            </c:strLit>
          </c:cat>
          <c:val>
            <c:numLit>
              <c:formatCode>General</c:formatCode>
              <c:ptCount val="6"/>
              <c:pt idx="0">
                <c:v>0</c:v>
              </c:pt>
              <c:pt idx="1">
                <c:v>2</c:v>
              </c:pt>
              <c:pt idx="2">
                <c:v>131</c:v>
              </c:pt>
              <c:pt idx="3">
                <c:v>33</c:v>
              </c:pt>
              <c:pt idx="4">
                <c:v>67</c:v>
              </c:pt>
              <c:pt idx="5">
                <c:v>233</c:v>
              </c:pt>
            </c:numLit>
          </c:val>
          <c:extLst>
            <c:ext xmlns:c16="http://schemas.microsoft.com/office/drawing/2014/chart" uri="{C3380CC4-5D6E-409C-BE32-E72D297353CC}">
              <c16:uniqueId val="{00000000-A168-448E-B9BD-4D08500AF852}"/>
            </c:ext>
          </c:extLst>
        </c:ser>
        <c:ser>
          <c:idx val="1"/>
          <c:order val="1"/>
          <c:tx>
            <c:v>LNR</c:v>
          </c:tx>
          <c:spPr>
            <a:solidFill>
              <a:srgbClr val="ED7D31"/>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404040"/>
                    </a:solidFill>
                    <a:latin typeface="Calibri"/>
                  </a:defRPr>
                </a:pPr>
                <a:endParaRPr lang="es-CO"/>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6"/>
              <c:pt idx="0">
                <c:v>Directivo</c:v>
              </c:pt>
              <c:pt idx="1">
                <c:v>Asesor</c:v>
              </c:pt>
              <c:pt idx="2">
                <c:v>Profesional</c:v>
              </c:pt>
              <c:pt idx="3">
                <c:v>Técnico</c:v>
              </c:pt>
              <c:pt idx="4">
                <c:v>Asistencial</c:v>
              </c:pt>
              <c:pt idx="5">
                <c:v>TOTAL</c:v>
              </c:pt>
            </c:strLit>
          </c:cat>
          <c:val>
            <c:numLit>
              <c:formatCode>General</c:formatCode>
              <c:ptCount val="6"/>
              <c:pt idx="0">
                <c:v>11</c:v>
              </c:pt>
              <c:pt idx="1">
                <c:v>7</c:v>
              </c:pt>
              <c:pt idx="2">
                <c:v>4</c:v>
              </c:pt>
              <c:pt idx="3">
                <c:v>1</c:v>
              </c:pt>
              <c:pt idx="4">
                <c:v>3</c:v>
              </c:pt>
              <c:pt idx="5">
                <c:v>26</c:v>
              </c:pt>
            </c:numLit>
          </c:val>
          <c:extLst>
            <c:ext xmlns:c16="http://schemas.microsoft.com/office/drawing/2014/chart" uri="{C3380CC4-5D6E-409C-BE32-E72D297353CC}">
              <c16:uniqueId val="{00000001-A168-448E-B9BD-4D08500AF852}"/>
            </c:ext>
          </c:extLst>
        </c:ser>
        <c:dLbls>
          <c:showLegendKey val="0"/>
          <c:showVal val="0"/>
          <c:showCatName val="0"/>
          <c:showSerName val="0"/>
          <c:showPercent val="0"/>
          <c:showBubbleSize val="0"/>
        </c:dLbls>
        <c:gapWidth val="150"/>
        <c:shape val="box"/>
        <c:axId val="755971008"/>
        <c:axId val="755973504"/>
        <c:axId val="0"/>
      </c:bar3DChart>
      <c:valAx>
        <c:axId val="755973504"/>
        <c:scaling>
          <c:orientation val="minMax"/>
        </c:scaling>
        <c:delete val="0"/>
        <c:axPos val="l"/>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s-CO"/>
          </a:p>
        </c:txPr>
        <c:crossAx val="755971008"/>
        <c:crosses val="autoZero"/>
        <c:crossBetween val="between"/>
      </c:valAx>
      <c:catAx>
        <c:axId val="755971008"/>
        <c:scaling>
          <c:orientation val="minMax"/>
        </c:scaling>
        <c:delete val="0"/>
        <c:axPos val="b"/>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s-CO"/>
          </a:p>
        </c:txPr>
        <c:crossAx val="755973504"/>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s-CO"/>
        </a:p>
      </c:txPr>
    </c:legend>
    <c:plotVisOnly val="1"/>
    <c:dispBlanksAs val="gap"/>
    <c:showDLblsOverMax val="0"/>
  </c:chart>
  <c:spPr>
    <a:solidFill>
      <a:srgbClr val="FFFFFF"/>
    </a:solidFill>
    <a:ln w="9528"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lang="es-ES" sz="1000" b="0" i="0" u="none" strike="noStrike" kern="1200" baseline="0">
          <a:solidFill>
            <a:srgbClr val="000000"/>
          </a:solidFill>
          <a:latin typeface="Calibri"/>
        </a:defRPr>
      </a:pPr>
      <a:endParaRPr lang="es-C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solidFill>
                  <a:schemeClr val="tx1"/>
                </a:solidFill>
                <a:latin typeface="Work Sans" pitchFamily="2" charset="0"/>
              </a:rPr>
              <a:t>VACANTES CARRERA</a:t>
            </a:r>
            <a:r>
              <a:rPr lang="es-CO" b="1" baseline="0" dirty="0">
                <a:solidFill>
                  <a:schemeClr val="tx1"/>
                </a:solidFill>
                <a:latin typeface="Work Sans" pitchFamily="2" charset="0"/>
              </a:rPr>
              <a:t> ADMINISTRATIVA</a:t>
            </a:r>
            <a:endParaRPr lang="es-CO" b="1" dirty="0">
              <a:solidFill>
                <a:schemeClr val="tx1"/>
              </a:solidFill>
              <a:latin typeface="Work Sans"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Hoja3!$C$4</c:f>
              <c:strCache>
                <c:ptCount val="1"/>
                <c:pt idx="0">
                  <c:v>CA</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Hoja3!$B$5:$B$10</c:f>
              <c:strCache>
                <c:ptCount val="6"/>
                <c:pt idx="0">
                  <c:v>Directivo</c:v>
                </c:pt>
                <c:pt idx="1">
                  <c:v>Asesor</c:v>
                </c:pt>
                <c:pt idx="2">
                  <c:v>Profesional</c:v>
                </c:pt>
                <c:pt idx="3">
                  <c:v>Técnico</c:v>
                </c:pt>
                <c:pt idx="4">
                  <c:v>Asistencial</c:v>
                </c:pt>
                <c:pt idx="5">
                  <c:v>TOTAL</c:v>
                </c:pt>
              </c:strCache>
            </c:strRef>
          </c:cat>
          <c:val>
            <c:numRef>
              <c:f>Hoja3!$C$5:$C$10</c:f>
              <c:numCache>
                <c:formatCode>General</c:formatCode>
                <c:ptCount val="6"/>
                <c:pt idx="0">
                  <c:v>0</c:v>
                </c:pt>
                <c:pt idx="1">
                  <c:v>2</c:v>
                </c:pt>
                <c:pt idx="2">
                  <c:v>140</c:v>
                </c:pt>
                <c:pt idx="3">
                  <c:v>36</c:v>
                </c:pt>
                <c:pt idx="4">
                  <c:v>67</c:v>
                </c:pt>
                <c:pt idx="5">
                  <c:v>245</c:v>
                </c:pt>
              </c:numCache>
            </c:numRef>
          </c:val>
          <c:extLst>
            <c:ext xmlns:c16="http://schemas.microsoft.com/office/drawing/2014/chart" uri="{C3380CC4-5D6E-409C-BE32-E72D297353CC}">
              <c16:uniqueId val="{00000000-58AE-4105-A420-620F93061399}"/>
            </c:ext>
          </c:extLst>
        </c:ser>
        <c:ser>
          <c:idx val="1"/>
          <c:order val="1"/>
          <c:tx>
            <c:strRef>
              <c:f>Hoja3!$D$4</c:f>
              <c:strCache>
                <c:ptCount val="1"/>
                <c:pt idx="0">
                  <c:v>VACANTES </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Hoja3!$B$5:$B$10</c:f>
              <c:strCache>
                <c:ptCount val="6"/>
                <c:pt idx="0">
                  <c:v>Directivo</c:v>
                </c:pt>
                <c:pt idx="1">
                  <c:v>Asesor</c:v>
                </c:pt>
                <c:pt idx="2">
                  <c:v>Profesional</c:v>
                </c:pt>
                <c:pt idx="3">
                  <c:v>Técnico</c:v>
                </c:pt>
                <c:pt idx="4">
                  <c:v>Asistencial</c:v>
                </c:pt>
                <c:pt idx="5">
                  <c:v>TOTAL</c:v>
                </c:pt>
              </c:strCache>
            </c:strRef>
          </c:cat>
          <c:val>
            <c:numRef>
              <c:f>Hoja3!$D$5:$D$10</c:f>
              <c:numCache>
                <c:formatCode>General</c:formatCode>
                <c:ptCount val="6"/>
                <c:pt idx="0">
                  <c:v>0</c:v>
                </c:pt>
                <c:pt idx="1">
                  <c:v>0</c:v>
                </c:pt>
                <c:pt idx="2">
                  <c:v>9</c:v>
                </c:pt>
                <c:pt idx="3">
                  <c:v>3</c:v>
                </c:pt>
                <c:pt idx="4">
                  <c:v>0</c:v>
                </c:pt>
                <c:pt idx="5">
                  <c:v>12</c:v>
                </c:pt>
              </c:numCache>
            </c:numRef>
          </c:val>
          <c:extLst>
            <c:ext xmlns:c16="http://schemas.microsoft.com/office/drawing/2014/chart" uri="{C3380CC4-5D6E-409C-BE32-E72D297353CC}">
              <c16:uniqueId val="{00000001-58AE-4105-A420-620F93061399}"/>
            </c:ext>
          </c:extLst>
        </c:ser>
        <c:dLbls>
          <c:showLegendKey val="0"/>
          <c:showVal val="0"/>
          <c:showCatName val="0"/>
          <c:showSerName val="0"/>
          <c:showPercent val="0"/>
          <c:showBubbleSize val="0"/>
        </c:dLbls>
        <c:gapWidth val="150"/>
        <c:shape val="box"/>
        <c:axId val="1904948160"/>
        <c:axId val="1904954400"/>
        <c:axId val="0"/>
      </c:bar3DChart>
      <c:catAx>
        <c:axId val="1904948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04954400"/>
        <c:crosses val="autoZero"/>
        <c:auto val="1"/>
        <c:lblAlgn val="ctr"/>
        <c:lblOffset val="100"/>
        <c:noMultiLvlLbl val="0"/>
      </c:catAx>
      <c:valAx>
        <c:axId val="190495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04948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solidFill>
                  <a:schemeClr val="tx1"/>
                </a:solidFill>
                <a:latin typeface="Work Sans" pitchFamily="2" charset="0"/>
              </a:rPr>
              <a:t>VACANTES</a:t>
            </a:r>
            <a:r>
              <a:rPr lang="es-CO" b="1" baseline="0" dirty="0">
                <a:solidFill>
                  <a:schemeClr val="tx1"/>
                </a:solidFill>
                <a:latin typeface="Work Sans" pitchFamily="2" charset="0"/>
              </a:rPr>
              <a:t> LIBRE NOMBRAMIENTO Y REMOCIÓN</a:t>
            </a:r>
            <a:endParaRPr lang="es-CO" b="1" dirty="0">
              <a:solidFill>
                <a:schemeClr val="tx1"/>
              </a:solidFill>
              <a:latin typeface="Work Sans"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Hoja3!$C$24</c:f>
              <c:strCache>
                <c:ptCount val="1"/>
                <c:pt idx="0">
                  <c:v>LNR</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Hoja3!$B$25:$B$30</c:f>
              <c:strCache>
                <c:ptCount val="6"/>
                <c:pt idx="0">
                  <c:v>Directivo</c:v>
                </c:pt>
                <c:pt idx="1">
                  <c:v>Asesor</c:v>
                </c:pt>
                <c:pt idx="2">
                  <c:v>Profesional</c:v>
                </c:pt>
                <c:pt idx="3">
                  <c:v>Técnico</c:v>
                </c:pt>
                <c:pt idx="4">
                  <c:v>Asistencial</c:v>
                </c:pt>
                <c:pt idx="5">
                  <c:v>TOTAL</c:v>
                </c:pt>
              </c:strCache>
            </c:strRef>
          </c:cat>
          <c:val>
            <c:numRef>
              <c:f>Hoja3!$C$25:$C$30</c:f>
              <c:numCache>
                <c:formatCode>General</c:formatCode>
                <c:ptCount val="6"/>
                <c:pt idx="0">
                  <c:v>17</c:v>
                </c:pt>
                <c:pt idx="1">
                  <c:v>16</c:v>
                </c:pt>
                <c:pt idx="2">
                  <c:v>10</c:v>
                </c:pt>
                <c:pt idx="3">
                  <c:v>2</c:v>
                </c:pt>
                <c:pt idx="4">
                  <c:v>3</c:v>
                </c:pt>
                <c:pt idx="5">
                  <c:v>48</c:v>
                </c:pt>
              </c:numCache>
            </c:numRef>
          </c:val>
          <c:extLst>
            <c:ext xmlns:c16="http://schemas.microsoft.com/office/drawing/2014/chart" uri="{C3380CC4-5D6E-409C-BE32-E72D297353CC}">
              <c16:uniqueId val="{00000000-84C6-4EEA-B874-1E64DD136238}"/>
            </c:ext>
          </c:extLst>
        </c:ser>
        <c:ser>
          <c:idx val="1"/>
          <c:order val="1"/>
          <c:tx>
            <c:strRef>
              <c:f>Hoja3!$D$24</c:f>
              <c:strCache>
                <c:ptCount val="1"/>
                <c:pt idx="0">
                  <c:v>VACANTES </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Hoja3!$B$25:$B$30</c:f>
              <c:strCache>
                <c:ptCount val="6"/>
                <c:pt idx="0">
                  <c:v>Directivo</c:v>
                </c:pt>
                <c:pt idx="1">
                  <c:v>Asesor</c:v>
                </c:pt>
                <c:pt idx="2">
                  <c:v>Profesional</c:v>
                </c:pt>
                <c:pt idx="3">
                  <c:v>Técnico</c:v>
                </c:pt>
                <c:pt idx="4">
                  <c:v>Asistencial</c:v>
                </c:pt>
                <c:pt idx="5">
                  <c:v>TOTAL</c:v>
                </c:pt>
              </c:strCache>
            </c:strRef>
          </c:cat>
          <c:val>
            <c:numRef>
              <c:f>Hoja3!$D$25:$D$30</c:f>
              <c:numCache>
                <c:formatCode>General</c:formatCode>
                <c:ptCount val="6"/>
                <c:pt idx="0">
                  <c:v>6</c:v>
                </c:pt>
                <c:pt idx="1">
                  <c:v>7</c:v>
                </c:pt>
                <c:pt idx="2">
                  <c:v>6</c:v>
                </c:pt>
                <c:pt idx="3">
                  <c:v>1</c:v>
                </c:pt>
                <c:pt idx="4">
                  <c:v>0</c:v>
                </c:pt>
                <c:pt idx="5">
                  <c:v>20</c:v>
                </c:pt>
              </c:numCache>
            </c:numRef>
          </c:val>
          <c:extLst>
            <c:ext xmlns:c16="http://schemas.microsoft.com/office/drawing/2014/chart" uri="{C3380CC4-5D6E-409C-BE32-E72D297353CC}">
              <c16:uniqueId val="{00000001-84C6-4EEA-B874-1E64DD136238}"/>
            </c:ext>
          </c:extLst>
        </c:ser>
        <c:dLbls>
          <c:showLegendKey val="0"/>
          <c:showVal val="0"/>
          <c:showCatName val="0"/>
          <c:showSerName val="0"/>
          <c:showPercent val="0"/>
          <c:showBubbleSize val="0"/>
        </c:dLbls>
        <c:gapWidth val="150"/>
        <c:shape val="box"/>
        <c:axId val="1660263216"/>
        <c:axId val="1660260304"/>
        <c:axId val="0"/>
      </c:bar3DChart>
      <c:catAx>
        <c:axId val="1660263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60260304"/>
        <c:crosses val="autoZero"/>
        <c:auto val="1"/>
        <c:lblAlgn val="ctr"/>
        <c:lblOffset val="100"/>
        <c:noMultiLvlLbl val="0"/>
      </c:catAx>
      <c:valAx>
        <c:axId val="1660260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6026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D41DA-207C-44B6-8D5C-8D1B04478F12}" type="doc">
      <dgm:prSet loTypeId="urn:microsoft.com/office/officeart/2005/8/layout/radial6" loCatId="relationship" qsTypeId="urn:microsoft.com/office/officeart/2005/8/quickstyle/3d9" qsCatId="3D" csTypeId="urn:microsoft.com/office/officeart/2005/8/colors/accent1_4" csCatId="accent1" phldr="1"/>
      <dgm:spPr/>
      <dgm:t>
        <a:bodyPr/>
        <a:lstStyle/>
        <a:p>
          <a:endParaRPr lang="es-CO"/>
        </a:p>
      </dgm:t>
    </dgm:pt>
    <dgm:pt modelId="{368D3413-1F32-410A-8538-A8C4DAB206DA}">
      <dgm:prSet phldrT="[Texto]"/>
      <dgm:spPr>
        <a:solidFill>
          <a:srgbClr val="00B050"/>
        </a:solidFill>
      </dgm:spPr>
      <dgm:t>
        <a:bodyPr/>
        <a:lstStyle/>
        <a:p>
          <a:r>
            <a:rPr lang="es-CO" dirty="0"/>
            <a:t>Fases </a:t>
          </a:r>
          <a:r>
            <a:rPr lang="es-CO" b="1" dirty="0">
              <a:solidFill>
                <a:schemeClr val="accent1">
                  <a:lumMod val="50000"/>
                </a:schemeClr>
              </a:solidFill>
            </a:rPr>
            <a:t>SGSI</a:t>
          </a:r>
        </a:p>
      </dgm:t>
    </dgm:pt>
    <dgm:pt modelId="{310A05A0-1A1B-4FC3-8584-06B1D382AD62}" type="parTrans" cxnId="{CCBBFCFB-1EA2-4233-8754-5648050D2DA6}">
      <dgm:prSet/>
      <dgm:spPr/>
      <dgm:t>
        <a:bodyPr/>
        <a:lstStyle/>
        <a:p>
          <a:endParaRPr lang="es-CO"/>
        </a:p>
      </dgm:t>
    </dgm:pt>
    <dgm:pt modelId="{25FFD678-1970-4947-B8C1-2DEAF242A1C8}" type="sibTrans" cxnId="{CCBBFCFB-1EA2-4233-8754-5648050D2DA6}">
      <dgm:prSet/>
      <dgm:spPr/>
      <dgm:t>
        <a:bodyPr/>
        <a:lstStyle/>
        <a:p>
          <a:endParaRPr lang="es-CO"/>
        </a:p>
      </dgm:t>
    </dgm:pt>
    <dgm:pt modelId="{5079E360-66E5-48D0-9A55-1482107C5C49}">
      <dgm:prSet phldrT="[Texto]" custT="1"/>
      <dgm:spPr/>
      <dgm:t>
        <a:bodyPr/>
        <a:lstStyle/>
        <a:p>
          <a:r>
            <a:rPr lang="es-CO" sz="1600" dirty="0">
              <a:solidFill>
                <a:schemeClr val="tx1"/>
              </a:solidFill>
            </a:rPr>
            <a:t>Planear</a:t>
          </a:r>
          <a:endParaRPr lang="es-CO" sz="1200" dirty="0">
            <a:solidFill>
              <a:schemeClr val="tx1"/>
            </a:solidFill>
          </a:endParaRPr>
        </a:p>
      </dgm:t>
    </dgm:pt>
    <dgm:pt modelId="{3A0ADE5E-7221-41C7-AACE-AD17287813E6}" type="parTrans" cxnId="{E439EDFC-3E62-439B-A79D-27E845B5EE16}">
      <dgm:prSet/>
      <dgm:spPr/>
      <dgm:t>
        <a:bodyPr/>
        <a:lstStyle/>
        <a:p>
          <a:endParaRPr lang="es-CO"/>
        </a:p>
      </dgm:t>
    </dgm:pt>
    <dgm:pt modelId="{4CDE6840-C099-48BB-839D-8FE322B976B9}" type="sibTrans" cxnId="{E439EDFC-3E62-439B-A79D-27E845B5EE16}">
      <dgm:prSet/>
      <dgm:spPr/>
      <dgm:t>
        <a:bodyPr/>
        <a:lstStyle/>
        <a:p>
          <a:endParaRPr lang="es-CO"/>
        </a:p>
      </dgm:t>
    </dgm:pt>
    <dgm:pt modelId="{9EC9D2A8-791F-4B04-A044-43FD4D009565}">
      <dgm:prSet phldrT="[Texto]"/>
      <dgm:spPr/>
      <dgm:t>
        <a:bodyPr/>
        <a:lstStyle/>
        <a:p>
          <a:r>
            <a:rPr lang="es-CO" dirty="0"/>
            <a:t>Hacer</a:t>
          </a:r>
        </a:p>
      </dgm:t>
    </dgm:pt>
    <dgm:pt modelId="{7A184B5A-DD11-46B0-8701-732B26BB9D14}" type="parTrans" cxnId="{77C5D516-76A3-48CF-BAE9-255C0C0568A8}">
      <dgm:prSet/>
      <dgm:spPr/>
      <dgm:t>
        <a:bodyPr/>
        <a:lstStyle/>
        <a:p>
          <a:endParaRPr lang="es-CO"/>
        </a:p>
      </dgm:t>
    </dgm:pt>
    <dgm:pt modelId="{3F53BC48-FF94-4023-B246-54E361F9E5BD}" type="sibTrans" cxnId="{77C5D516-76A3-48CF-BAE9-255C0C0568A8}">
      <dgm:prSet/>
      <dgm:spPr/>
      <dgm:t>
        <a:bodyPr/>
        <a:lstStyle/>
        <a:p>
          <a:endParaRPr lang="es-CO"/>
        </a:p>
      </dgm:t>
    </dgm:pt>
    <dgm:pt modelId="{4012FAE0-40E9-4774-B78A-CE429D8C4F55}">
      <dgm:prSet phldrT="[Texto]"/>
      <dgm:spPr/>
      <dgm:t>
        <a:bodyPr/>
        <a:lstStyle/>
        <a:p>
          <a:r>
            <a:rPr lang="es-CO" dirty="0">
              <a:solidFill>
                <a:schemeClr val="bg1"/>
              </a:solidFill>
            </a:rPr>
            <a:t>Verificar</a:t>
          </a:r>
        </a:p>
      </dgm:t>
    </dgm:pt>
    <dgm:pt modelId="{3AE0DD3A-F8E1-4288-82CC-CA775EB7A083}" type="parTrans" cxnId="{963C44B5-6476-44BB-A37E-6A9DCFCE7991}">
      <dgm:prSet/>
      <dgm:spPr/>
      <dgm:t>
        <a:bodyPr/>
        <a:lstStyle/>
        <a:p>
          <a:endParaRPr lang="es-CO"/>
        </a:p>
      </dgm:t>
    </dgm:pt>
    <dgm:pt modelId="{615B467C-656F-4DD0-82CA-3ECC7EF0DB8D}" type="sibTrans" cxnId="{963C44B5-6476-44BB-A37E-6A9DCFCE7991}">
      <dgm:prSet/>
      <dgm:spPr/>
      <dgm:t>
        <a:bodyPr/>
        <a:lstStyle/>
        <a:p>
          <a:endParaRPr lang="es-CO"/>
        </a:p>
      </dgm:t>
    </dgm:pt>
    <dgm:pt modelId="{D89DF2AE-5A03-420D-921C-E60230DD83F0}">
      <dgm:prSet phldrT="[Texto]"/>
      <dgm:spPr/>
      <dgm:t>
        <a:bodyPr/>
        <a:lstStyle/>
        <a:p>
          <a:r>
            <a:rPr lang="es-CO" dirty="0"/>
            <a:t>Actuar</a:t>
          </a:r>
        </a:p>
      </dgm:t>
    </dgm:pt>
    <dgm:pt modelId="{49FF12A8-9BC7-43B7-8506-510FC153113C}" type="parTrans" cxnId="{56436F0F-EEA9-4366-9BDD-AEDEEACA6400}">
      <dgm:prSet/>
      <dgm:spPr/>
      <dgm:t>
        <a:bodyPr/>
        <a:lstStyle/>
        <a:p>
          <a:endParaRPr lang="es-CO"/>
        </a:p>
      </dgm:t>
    </dgm:pt>
    <dgm:pt modelId="{52F72B6E-59B8-4DEB-BBDB-54B7C922BD5B}" type="sibTrans" cxnId="{56436F0F-EEA9-4366-9BDD-AEDEEACA6400}">
      <dgm:prSet/>
      <dgm:spPr/>
      <dgm:t>
        <a:bodyPr/>
        <a:lstStyle/>
        <a:p>
          <a:endParaRPr lang="es-CO"/>
        </a:p>
      </dgm:t>
    </dgm:pt>
    <dgm:pt modelId="{C0FC1FC6-37EC-4DBD-B6D6-F32566934632}" type="pres">
      <dgm:prSet presAssocID="{32ED41DA-207C-44B6-8D5C-8D1B04478F12}" presName="Name0" presStyleCnt="0">
        <dgm:presLayoutVars>
          <dgm:chMax val="1"/>
          <dgm:dir/>
          <dgm:animLvl val="ctr"/>
          <dgm:resizeHandles val="exact"/>
        </dgm:presLayoutVars>
      </dgm:prSet>
      <dgm:spPr/>
    </dgm:pt>
    <dgm:pt modelId="{54E976EB-00B6-49AD-8C97-8BC06270EEE3}" type="pres">
      <dgm:prSet presAssocID="{368D3413-1F32-410A-8538-A8C4DAB206DA}" presName="centerShape" presStyleLbl="node0" presStyleIdx="0" presStyleCnt="1"/>
      <dgm:spPr/>
    </dgm:pt>
    <dgm:pt modelId="{F43E7778-DB9A-467D-9817-4ABA85BEB95F}" type="pres">
      <dgm:prSet presAssocID="{5079E360-66E5-48D0-9A55-1482107C5C49}" presName="node" presStyleLbl="node1" presStyleIdx="0" presStyleCnt="4">
        <dgm:presLayoutVars>
          <dgm:bulletEnabled val="1"/>
        </dgm:presLayoutVars>
      </dgm:prSet>
      <dgm:spPr/>
    </dgm:pt>
    <dgm:pt modelId="{E94BA2E3-A40E-43D5-B4BF-11062E7A4190}" type="pres">
      <dgm:prSet presAssocID="{5079E360-66E5-48D0-9A55-1482107C5C49}" presName="dummy" presStyleCnt="0"/>
      <dgm:spPr/>
    </dgm:pt>
    <dgm:pt modelId="{1FD334C8-7F52-44B0-BE2E-1E0F0C83D093}" type="pres">
      <dgm:prSet presAssocID="{4CDE6840-C099-48BB-839D-8FE322B976B9}" presName="sibTrans" presStyleLbl="sibTrans2D1" presStyleIdx="0" presStyleCnt="4"/>
      <dgm:spPr/>
    </dgm:pt>
    <dgm:pt modelId="{C0DDD8AF-178E-44C1-83C6-46AE90124EE6}" type="pres">
      <dgm:prSet presAssocID="{9EC9D2A8-791F-4B04-A044-43FD4D009565}" presName="node" presStyleLbl="node1" presStyleIdx="1" presStyleCnt="4">
        <dgm:presLayoutVars>
          <dgm:bulletEnabled val="1"/>
        </dgm:presLayoutVars>
      </dgm:prSet>
      <dgm:spPr/>
    </dgm:pt>
    <dgm:pt modelId="{BD7F841E-BC6A-4A45-9C9C-A12FCEF397CC}" type="pres">
      <dgm:prSet presAssocID="{9EC9D2A8-791F-4B04-A044-43FD4D009565}" presName="dummy" presStyleCnt="0"/>
      <dgm:spPr/>
    </dgm:pt>
    <dgm:pt modelId="{A17A9868-2189-46B5-99AC-B1D3B2C3B107}" type="pres">
      <dgm:prSet presAssocID="{3F53BC48-FF94-4023-B246-54E361F9E5BD}" presName="sibTrans" presStyleLbl="sibTrans2D1" presStyleIdx="1" presStyleCnt="4"/>
      <dgm:spPr/>
    </dgm:pt>
    <dgm:pt modelId="{2F862D79-C9F7-4C3F-A372-10999496BE22}" type="pres">
      <dgm:prSet presAssocID="{4012FAE0-40E9-4774-B78A-CE429D8C4F55}" presName="node" presStyleLbl="node1" presStyleIdx="2" presStyleCnt="4">
        <dgm:presLayoutVars>
          <dgm:bulletEnabled val="1"/>
        </dgm:presLayoutVars>
      </dgm:prSet>
      <dgm:spPr/>
    </dgm:pt>
    <dgm:pt modelId="{9BA2BD00-D9D4-4585-ABBE-7B33B6E1D351}" type="pres">
      <dgm:prSet presAssocID="{4012FAE0-40E9-4774-B78A-CE429D8C4F55}" presName="dummy" presStyleCnt="0"/>
      <dgm:spPr/>
    </dgm:pt>
    <dgm:pt modelId="{8C7312DD-405D-452C-8BB8-630E0D745541}" type="pres">
      <dgm:prSet presAssocID="{615B467C-656F-4DD0-82CA-3ECC7EF0DB8D}" presName="sibTrans" presStyleLbl="sibTrans2D1" presStyleIdx="2" presStyleCnt="4"/>
      <dgm:spPr/>
    </dgm:pt>
    <dgm:pt modelId="{8F53CBBC-1F1D-4CA0-9112-7F6D2DAD9E06}" type="pres">
      <dgm:prSet presAssocID="{D89DF2AE-5A03-420D-921C-E60230DD83F0}" presName="node" presStyleLbl="node1" presStyleIdx="3" presStyleCnt="4">
        <dgm:presLayoutVars>
          <dgm:bulletEnabled val="1"/>
        </dgm:presLayoutVars>
      </dgm:prSet>
      <dgm:spPr/>
    </dgm:pt>
    <dgm:pt modelId="{4F56B682-B46A-4B4A-9637-BCC46382E465}" type="pres">
      <dgm:prSet presAssocID="{D89DF2AE-5A03-420D-921C-E60230DD83F0}" presName="dummy" presStyleCnt="0"/>
      <dgm:spPr/>
    </dgm:pt>
    <dgm:pt modelId="{DB19CCA3-0B7C-410B-9B54-B1CFCE1C7106}" type="pres">
      <dgm:prSet presAssocID="{52F72B6E-59B8-4DEB-BBDB-54B7C922BD5B}" presName="sibTrans" presStyleLbl="sibTrans2D1" presStyleIdx="3" presStyleCnt="4"/>
      <dgm:spPr/>
    </dgm:pt>
  </dgm:ptLst>
  <dgm:cxnLst>
    <dgm:cxn modelId="{56436F0F-EEA9-4366-9BDD-AEDEEACA6400}" srcId="{368D3413-1F32-410A-8538-A8C4DAB206DA}" destId="{D89DF2AE-5A03-420D-921C-E60230DD83F0}" srcOrd="3" destOrd="0" parTransId="{49FF12A8-9BC7-43B7-8506-510FC153113C}" sibTransId="{52F72B6E-59B8-4DEB-BBDB-54B7C922BD5B}"/>
    <dgm:cxn modelId="{77C5D516-76A3-48CF-BAE9-255C0C0568A8}" srcId="{368D3413-1F32-410A-8538-A8C4DAB206DA}" destId="{9EC9D2A8-791F-4B04-A044-43FD4D009565}" srcOrd="1" destOrd="0" parTransId="{7A184B5A-DD11-46B0-8701-732B26BB9D14}" sibTransId="{3F53BC48-FF94-4023-B246-54E361F9E5BD}"/>
    <dgm:cxn modelId="{87C0BE1E-1E02-4AC3-83A5-0AA3E2AC7116}" type="presOf" srcId="{3F53BC48-FF94-4023-B246-54E361F9E5BD}" destId="{A17A9868-2189-46B5-99AC-B1D3B2C3B107}" srcOrd="0" destOrd="0" presId="urn:microsoft.com/office/officeart/2005/8/layout/radial6"/>
    <dgm:cxn modelId="{450EC55E-F1D5-49DE-991C-4D852FD588AA}" type="presOf" srcId="{32ED41DA-207C-44B6-8D5C-8D1B04478F12}" destId="{C0FC1FC6-37EC-4DBD-B6D6-F32566934632}" srcOrd="0" destOrd="0" presId="urn:microsoft.com/office/officeart/2005/8/layout/radial6"/>
    <dgm:cxn modelId="{EAEDCD4A-C406-4D17-8860-AE00337FA779}" type="presOf" srcId="{4CDE6840-C099-48BB-839D-8FE322B976B9}" destId="{1FD334C8-7F52-44B0-BE2E-1E0F0C83D093}" srcOrd="0" destOrd="0" presId="urn:microsoft.com/office/officeart/2005/8/layout/radial6"/>
    <dgm:cxn modelId="{FE314371-A7AB-4B3B-8B9A-E21ADF109F94}" type="presOf" srcId="{615B467C-656F-4DD0-82CA-3ECC7EF0DB8D}" destId="{8C7312DD-405D-452C-8BB8-630E0D745541}" srcOrd="0" destOrd="0" presId="urn:microsoft.com/office/officeart/2005/8/layout/radial6"/>
    <dgm:cxn modelId="{36492C92-29B0-49E8-9F71-4C4EB754E446}" type="presOf" srcId="{4012FAE0-40E9-4774-B78A-CE429D8C4F55}" destId="{2F862D79-C9F7-4C3F-A372-10999496BE22}" srcOrd="0" destOrd="0" presId="urn:microsoft.com/office/officeart/2005/8/layout/radial6"/>
    <dgm:cxn modelId="{41B95597-CB8D-4BFD-B5C5-10472804F932}" type="presOf" srcId="{D89DF2AE-5A03-420D-921C-E60230DD83F0}" destId="{8F53CBBC-1F1D-4CA0-9112-7F6D2DAD9E06}" srcOrd="0" destOrd="0" presId="urn:microsoft.com/office/officeart/2005/8/layout/radial6"/>
    <dgm:cxn modelId="{963C44B5-6476-44BB-A37E-6A9DCFCE7991}" srcId="{368D3413-1F32-410A-8538-A8C4DAB206DA}" destId="{4012FAE0-40E9-4774-B78A-CE429D8C4F55}" srcOrd="2" destOrd="0" parTransId="{3AE0DD3A-F8E1-4288-82CC-CA775EB7A083}" sibTransId="{615B467C-656F-4DD0-82CA-3ECC7EF0DB8D}"/>
    <dgm:cxn modelId="{963A64C2-A28A-4AD9-B627-7E7413E2C55C}" type="presOf" srcId="{9EC9D2A8-791F-4B04-A044-43FD4D009565}" destId="{C0DDD8AF-178E-44C1-83C6-46AE90124EE6}" srcOrd="0" destOrd="0" presId="urn:microsoft.com/office/officeart/2005/8/layout/radial6"/>
    <dgm:cxn modelId="{0F7991C7-95FB-4D43-B1E5-B1953E70682D}" type="presOf" srcId="{5079E360-66E5-48D0-9A55-1482107C5C49}" destId="{F43E7778-DB9A-467D-9817-4ABA85BEB95F}" srcOrd="0" destOrd="0" presId="urn:microsoft.com/office/officeart/2005/8/layout/radial6"/>
    <dgm:cxn modelId="{EDACD6CD-7E5C-4480-875E-C507DA5E4BE8}" type="presOf" srcId="{368D3413-1F32-410A-8538-A8C4DAB206DA}" destId="{54E976EB-00B6-49AD-8C97-8BC06270EEE3}" srcOrd="0" destOrd="0" presId="urn:microsoft.com/office/officeart/2005/8/layout/radial6"/>
    <dgm:cxn modelId="{CCBBFCFB-1EA2-4233-8754-5648050D2DA6}" srcId="{32ED41DA-207C-44B6-8D5C-8D1B04478F12}" destId="{368D3413-1F32-410A-8538-A8C4DAB206DA}" srcOrd="0" destOrd="0" parTransId="{310A05A0-1A1B-4FC3-8584-06B1D382AD62}" sibTransId="{25FFD678-1970-4947-B8C1-2DEAF242A1C8}"/>
    <dgm:cxn modelId="{E439EDFC-3E62-439B-A79D-27E845B5EE16}" srcId="{368D3413-1F32-410A-8538-A8C4DAB206DA}" destId="{5079E360-66E5-48D0-9A55-1482107C5C49}" srcOrd="0" destOrd="0" parTransId="{3A0ADE5E-7221-41C7-AACE-AD17287813E6}" sibTransId="{4CDE6840-C099-48BB-839D-8FE322B976B9}"/>
    <dgm:cxn modelId="{08F0DCFE-BD1A-4FA1-BCB2-10E03B1C273E}" type="presOf" srcId="{52F72B6E-59B8-4DEB-BBDB-54B7C922BD5B}" destId="{DB19CCA3-0B7C-410B-9B54-B1CFCE1C7106}" srcOrd="0" destOrd="0" presId="urn:microsoft.com/office/officeart/2005/8/layout/radial6"/>
    <dgm:cxn modelId="{6DFEA821-2B96-4FAD-8C87-9360DCC264B3}" type="presParOf" srcId="{C0FC1FC6-37EC-4DBD-B6D6-F32566934632}" destId="{54E976EB-00B6-49AD-8C97-8BC06270EEE3}" srcOrd="0" destOrd="0" presId="urn:microsoft.com/office/officeart/2005/8/layout/radial6"/>
    <dgm:cxn modelId="{1BD68458-51AC-4646-9211-50E3FDC4B1D7}" type="presParOf" srcId="{C0FC1FC6-37EC-4DBD-B6D6-F32566934632}" destId="{F43E7778-DB9A-467D-9817-4ABA85BEB95F}" srcOrd="1" destOrd="0" presId="urn:microsoft.com/office/officeart/2005/8/layout/radial6"/>
    <dgm:cxn modelId="{19BFC40C-D62B-4EA6-A8D6-53BD6C6427DB}" type="presParOf" srcId="{C0FC1FC6-37EC-4DBD-B6D6-F32566934632}" destId="{E94BA2E3-A40E-43D5-B4BF-11062E7A4190}" srcOrd="2" destOrd="0" presId="urn:microsoft.com/office/officeart/2005/8/layout/radial6"/>
    <dgm:cxn modelId="{07B712DB-3C0B-4E7C-BF00-9507BB0A71D4}" type="presParOf" srcId="{C0FC1FC6-37EC-4DBD-B6D6-F32566934632}" destId="{1FD334C8-7F52-44B0-BE2E-1E0F0C83D093}" srcOrd="3" destOrd="0" presId="urn:microsoft.com/office/officeart/2005/8/layout/radial6"/>
    <dgm:cxn modelId="{97EB9473-0D67-4C6E-A366-ABF4D5027E78}" type="presParOf" srcId="{C0FC1FC6-37EC-4DBD-B6D6-F32566934632}" destId="{C0DDD8AF-178E-44C1-83C6-46AE90124EE6}" srcOrd="4" destOrd="0" presId="urn:microsoft.com/office/officeart/2005/8/layout/radial6"/>
    <dgm:cxn modelId="{C2ABB9AD-E7C1-44C4-855E-04544DC43553}" type="presParOf" srcId="{C0FC1FC6-37EC-4DBD-B6D6-F32566934632}" destId="{BD7F841E-BC6A-4A45-9C9C-A12FCEF397CC}" srcOrd="5" destOrd="0" presId="urn:microsoft.com/office/officeart/2005/8/layout/radial6"/>
    <dgm:cxn modelId="{163F360E-7577-4B95-9944-8A58E6240B0A}" type="presParOf" srcId="{C0FC1FC6-37EC-4DBD-B6D6-F32566934632}" destId="{A17A9868-2189-46B5-99AC-B1D3B2C3B107}" srcOrd="6" destOrd="0" presId="urn:microsoft.com/office/officeart/2005/8/layout/radial6"/>
    <dgm:cxn modelId="{9B793192-3956-435B-A4B9-40827195EFD0}" type="presParOf" srcId="{C0FC1FC6-37EC-4DBD-B6D6-F32566934632}" destId="{2F862D79-C9F7-4C3F-A372-10999496BE22}" srcOrd="7" destOrd="0" presId="urn:microsoft.com/office/officeart/2005/8/layout/radial6"/>
    <dgm:cxn modelId="{23A3B45C-37CF-4B28-AE1C-9CF13E419CFC}" type="presParOf" srcId="{C0FC1FC6-37EC-4DBD-B6D6-F32566934632}" destId="{9BA2BD00-D9D4-4585-ABBE-7B33B6E1D351}" srcOrd="8" destOrd="0" presId="urn:microsoft.com/office/officeart/2005/8/layout/radial6"/>
    <dgm:cxn modelId="{4624D78C-4B05-45CC-8D57-809843426CA0}" type="presParOf" srcId="{C0FC1FC6-37EC-4DBD-B6D6-F32566934632}" destId="{8C7312DD-405D-452C-8BB8-630E0D745541}" srcOrd="9" destOrd="0" presId="urn:microsoft.com/office/officeart/2005/8/layout/radial6"/>
    <dgm:cxn modelId="{9F023E95-2E9D-4E5B-9644-F6E82E519C43}" type="presParOf" srcId="{C0FC1FC6-37EC-4DBD-B6D6-F32566934632}" destId="{8F53CBBC-1F1D-4CA0-9112-7F6D2DAD9E06}" srcOrd="10" destOrd="0" presId="urn:microsoft.com/office/officeart/2005/8/layout/radial6"/>
    <dgm:cxn modelId="{39CE342C-55C0-42D6-BDE4-CDF9D661EF8A}" type="presParOf" srcId="{C0FC1FC6-37EC-4DBD-B6D6-F32566934632}" destId="{4F56B682-B46A-4B4A-9637-BCC46382E465}" srcOrd="11" destOrd="0" presId="urn:microsoft.com/office/officeart/2005/8/layout/radial6"/>
    <dgm:cxn modelId="{22AE999E-D9F7-4DD0-9CC1-1CAB1A359F45}" type="presParOf" srcId="{C0FC1FC6-37EC-4DBD-B6D6-F32566934632}" destId="{DB19CCA3-0B7C-410B-9B54-B1CFCE1C710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9CCA3-0B7C-410B-9B54-B1CFCE1C7106}">
      <dsp:nvSpPr>
        <dsp:cNvPr id="0" name=""/>
        <dsp:cNvSpPr/>
      </dsp:nvSpPr>
      <dsp:spPr>
        <a:xfrm>
          <a:off x="1641731" y="453043"/>
          <a:ext cx="3017716" cy="3017716"/>
        </a:xfrm>
        <a:prstGeom prst="blockArc">
          <a:avLst>
            <a:gd name="adj1" fmla="val 10800000"/>
            <a:gd name="adj2" fmla="val 16200000"/>
            <a:gd name="adj3" fmla="val 4640"/>
          </a:avLst>
        </a:prstGeom>
        <a:solidFill>
          <a:schemeClr val="accent1">
            <a:shade val="90000"/>
            <a:hueOff val="207713"/>
            <a:satOff val="-4436"/>
            <a:lumOff val="16555"/>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8C7312DD-405D-452C-8BB8-630E0D745541}">
      <dsp:nvSpPr>
        <dsp:cNvPr id="0" name=""/>
        <dsp:cNvSpPr/>
      </dsp:nvSpPr>
      <dsp:spPr>
        <a:xfrm>
          <a:off x="1641731" y="453043"/>
          <a:ext cx="3017716" cy="3017716"/>
        </a:xfrm>
        <a:prstGeom prst="blockArc">
          <a:avLst>
            <a:gd name="adj1" fmla="val 5400000"/>
            <a:gd name="adj2" fmla="val 10800000"/>
            <a:gd name="adj3" fmla="val 4640"/>
          </a:avLst>
        </a:prstGeom>
        <a:solidFill>
          <a:schemeClr val="accent1">
            <a:shade val="90000"/>
            <a:hueOff val="415426"/>
            <a:satOff val="-8871"/>
            <a:lumOff val="33109"/>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17A9868-2189-46B5-99AC-B1D3B2C3B107}">
      <dsp:nvSpPr>
        <dsp:cNvPr id="0" name=""/>
        <dsp:cNvSpPr/>
      </dsp:nvSpPr>
      <dsp:spPr>
        <a:xfrm>
          <a:off x="1641731" y="453043"/>
          <a:ext cx="3017716" cy="3017716"/>
        </a:xfrm>
        <a:prstGeom prst="blockArc">
          <a:avLst>
            <a:gd name="adj1" fmla="val 0"/>
            <a:gd name="adj2" fmla="val 5400000"/>
            <a:gd name="adj3" fmla="val 4640"/>
          </a:avLst>
        </a:prstGeom>
        <a:solidFill>
          <a:schemeClr val="accent1">
            <a:shade val="90000"/>
            <a:hueOff val="207713"/>
            <a:satOff val="-4436"/>
            <a:lumOff val="16555"/>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FD334C8-7F52-44B0-BE2E-1E0F0C83D093}">
      <dsp:nvSpPr>
        <dsp:cNvPr id="0" name=""/>
        <dsp:cNvSpPr/>
      </dsp:nvSpPr>
      <dsp:spPr>
        <a:xfrm>
          <a:off x="1641731" y="453043"/>
          <a:ext cx="3017716" cy="3017716"/>
        </a:xfrm>
        <a:prstGeom prst="blockArc">
          <a:avLst>
            <a:gd name="adj1" fmla="val 16200000"/>
            <a:gd name="adj2" fmla="val 0"/>
            <a:gd name="adj3" fmla="val 4640"/>
          </a:avLst>
        </a:prstGeom>
        <a:solidFill>
          <a:schemeClr val="accent1">
            <a:shade val="9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54E976EB-00B6-49AD-8C97-8BC06270EEE3}">
      <dsp:nvSpPr>
        <dsp:cNvPr id="0" name=""/>
        <dsp:cNvSpPr/>
      </dsp:nvSpPr>
      <dsp:spPr>
        <a:xfrm>
          <a:off x="2456013" y="1267325"/>
          <a:ext cx="1389151" cy="1389151"/>
        </a:xfrm>
        <a:prstGeom prst="ellipse">
          <a:avLst/>
        </a:prstGeom>
        <a:solidFill>
          <a:srgbClr val="00B050"/>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sp3d extrusionH="28000" prstMaterial="matte"/>
        </a:bodyPr>
        <a:lstStyle/>
        <a:p>
          <a:pPr marL="0" lvl="0" indent="0" algn="ctr" defTabSz="1422400">
            <a:lnSpc>
              <a:spcPct val="90000"/>
            </a:lnSpc>
            <a:spcBef>
              <a:spcPct val="0"/>
            </a:spcBef>
            <a:spcAft>
              <a:spcPct val="35000"/>
            </a:spcAft>
            <a:buNone/>
          </a:pPr>
          <a:r>
            <a:rPr lang="es-CO" sz="3200" kern="1200" dirty="0"/>
            <a:t>Fases </a:t>
          </a:r>
          <a:r>
            <a:rPr lang="es-CO" sz="3200" b="1" kern="1200" dirty="0">
              <a:solidFill>
                <a:schemeClr val="accent1">
                  <a:lumMod val="50000"/>
                </a:schemeClr>
              </a:solidFill>
            </a:rPr>
            <a:t>SGSI</a:t>
          </a:r>
        </a:p>
      </dsp:txBody>
      <dsp:txXfrm>
        <a:off x="2659449" y="1470761"/>
        <a:ext cx="982279" cy="982279"/>
      </dsp:txXfrm>
    </dsp:sp>
    <dsp:sp modelId="{F43E7778-DB9A-467D-9817-4ABA85BEB95F}">
      <dsp:nvSpPr>
        <dsp:cNvPr id="0" name=""/>
        <dsp:cNvSpPr/>
      </dsp:nvSpPr>
      <dsp:spPr>
        <a:xfrm>
          <a:off x="2664386" y="1846"/>
          <a:ext cx="972406" cy="972406"/>
        </a:xfrm>
        <a:prstGeom prst="ellipse">
          <a:avLst/>
        </a:prstGeom>
        <a:solidFill>
          <a:schemeClr val="accent1">
            <a:shade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s-CO" sz="1600" kern="1200" dirty="0">
              <a:solidFill>
                <a:schemeClr val="tx1"/>
              </a:solidFill>
            </a:rPr>
            <a:t>Planear</a:t>
          </a:r>
          <a:endParaRPr lang="es-CO" sz="1200" kern="1200" dirty="0">
            <a:solidFill>
              <a:schemeClr val="tx1"/>
            </a:solidFill>
          </a:endParaRPr>
        </a:p>
      </dsp:txBody>
      <dsp:txXfrm>
        <a:off x="2806792" y="144252"/>
        <a:ext cx="687594" cy="687594"/>
      </dsp:txXfrm>
    </dsp:sp>
    <dsp:sp modelId="{C0DDD8AF-178E-44C1-83C6-46AE90124EE6}">
      <dsp:nvSpPr>
        <dsp:cNvPr id="0" name=""/>
        <dsp:cNvSpPr/>
      </dsp:nvSpPr>
      <dsp:spPr>
        <a:xfrm>
          <a:off x="4138238" y="1475698"/>
          <a:ext cx="972406" cy="972406"/>
        </a:xfrm>
        <a:prstGeom prst="ellipse">
          <a:avLst/>
        </a:prstGeom>
        <a:solidFill>
          <a:schemeClr val="accent1">
            <a:shade val="50000"/>
            <a:hueOff val="201247"/>
            <a:satOff val="-4901"/>
            <a:lumOff val="2144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marL="0" lvl="0" indent="0" algn="ctr" defTabSz="666750">
            <a:lnSpc>
              <a:spcPct val="90000"/>
            </a:lnSpc>
            <a:spcBef>
              <a:spcPct val="0"/>
            </a:spcBef>
            <a:spcAft>
              <a:spcPct val="35000"/>
            </a:spcAft>
            <a:buNone/>
          </a:pPr>
          <a:r>
            <a:rPr lang="es-CO" sz="1500" kern="1200" dirty="0"/>
            <a:t>Hacer</a:t>
          </a:r>
        </a:p>
      </dsp:txBody>
      <dsp:txXfrm>
        <a:off x="4280644" y="1618104"/>
        <a:ext cx="687594" cy="687594"/>
      </dsp:txXfrm>
    </dsp:sp>
    <dsp:sp modelId="{2F862D79-C9F7-4C3F-A372-10999496BE22}">
      <dsp:nvSpPr>
        <dsp:cNvPr id="0" name=""/>
        <dsp:cNvSpPr/>
      </dsp:nvSpPr>
      <dsp:spPr>
        <a:xfrm>
          <a:off x="2664386" y="2949550"/>
          <a:ext cx="972406" cy="972406"/>
        </a:xfrm>
        <a:prstGeom prst="ellipse">
          <a:avLst/>
        </a:prstGeom>
        <a:solidFill>
          <a:schemeClr val="accent1">
            <a:shade val="50000"/>
            <a:hueOff val="402493"/>
            <a:satOff val="-9802"/>
            <a:lumOff val="42896"/>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marL="0" lvl="0" indent="0" algn="ctr" defTabSz="666750">
            <a:lnSpc>
              <a:spcPct val="90000"/>
            </a:lnSpc>
            <a:spcBef>
              <a:spcPct val="0"/>
            </a:spcBef>
            <a:spcAft>
              <a:spcPct val="35000"/>
            </a:spcAft>
            <a:buNone/>
          </a:pPr>
          <a:r>
            <a:rPr lang="es-CO" sz="1500" kern="1200" dirty="0">
              <a:solidFill>
                <a:schemeClr val="bg1"/>
              </a:solidFill>
            </a:rPr>
            <a:t>Verificar</a:t>
          </a:r>
        </a:p>
      </dsp:txBody>
      <dsp:txXfrm>
        <a:off x="2806792" y="3091956"/>
        <a:ext cx="687594" cy="687594"/>
      </dsp:txXfrm>
    </dsp:sp>
    <dsp:sp modelId="{8F53CBBC-1F1D-4CA0-9112-7F6D2DAD9E06}">
      <dsp:nvSpPr>
        <dsp:cNvPr id="0" name=""/>
        <dsp:cNvSpPr/>
      </dsp:nvSpPr>
      <dsp:spPr>
        <a:xfrm>
          <a:off x="1190534" y="1475698"/>
          <a:ext cx="972406" cy="972406"/>
        </a:xfrm>
        <a:prstGeom prst="ellipse">
          <a:avLst/>
        </a:prstGeom>
        <a:solidFill>
          <a:schemeClr val="accent1">
            <a:shade val="50000"/>
            <a:hueOff val="201247"/>
            <a:satOff val="-4901"/>
            <a:lumOff val="2144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marL="0" lvl="0" indent="0" algn="ctr" defTabSz="666750">
            <a:lnSpc>
              <a:spcPct val="90000"/>
            </a:lnSpc>
            <a:spcBef>
              <a:spcPct val="0"/>
            </a:spcBef>
            <a:spcAft>
              <a:spcPct val="35000"/>
            </a:spcAft>
            <a:buNone/>
          </a:pPr>
          <a:r>
            <a:rPr lang="es-CO" sz="1500" kern="1200" dirty="0"/>
            <a:t>Actuar</a:t>
          </a:r>
        </a:p>
      </dsp:txBody>
      <dsp:txXfrm>
        <a:off x="1332940" y="1618104"/>
        <a:ext cx="687594" cy="68759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83830-9379-4A3F-8CB0-64AB186A116E}" type="datetimeFigureOut">
              <a:rPr lang="es-CO" smtClean="0"/>
              <a:t>3/05/2024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34A73-90A9-420A-979F-744B3D7243C8}" type="slidenum">
              <a:rPr lang="es-CO" smtClean="0"/>
              <a:t>‹Nº›</a:t>
            </a:fld>
            <a:endParaRPr lang="es-CO"/>
          </a:p>
        </p:txBody>
      </p:sp>
    </p:spTree>
    <p:extLst>
      <p:ext uri="{BB962C8B-B14F-4D97-AF65-F5344CB8AC3E}">
        <p14:creationId xmlns:p14="http://schemas.microsoft.com/office/powerpoint/2010/main" val="192758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E9A0BFF-752F-4F01-B705-5E9002A6E3F0}" type="slidenum">
              <a:rPr lang="es-ES" smtClean="0"/>
              <a:t>34</a:t>
            </a:fld>
            <a:endParaRPr lang="es-ES"/>
          </a:p>
        </p:txBody>
      </p:sp>
    </p:spTree>
    <p:extLst>
      <p:ext uri="{BB962C8B-B14F-4D97-AF65-F5344CB8AC3E}">
        <p14:creationId xmlns:p14="http://schemas.microsoft.com/office/powerpoint/2010/main" val="77952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9A0BFF-752F-4F01-B705-5E9002A6E3F0}" type="slidenum">
              <a:rPr lang="es-ES" smtClean="0"/>
              <a:pPr/>
              <a:t>50</a:t>
            </a:fld>
            <a:endParaRPr lang="es-ES"/>
          </a:p>
        </p:txBody>
      </p:sp>
    </p:spTree>
    <p:extLst>
      <p:ext uri="{BB962C8B-B14F-4D97-AF65-F5344CB8AC3E}">
        <p14:creationId xmlns:p14="http://schemas.microsoft.com/office/powerpoint/2010/main" val="334166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9A0BFF-752F-4F01-B705-5E9002A6E3F0}" type="slidenum">
              <a:rPr lang="es-ES" smtClean="0"/>
              <a:pPr/>
              <a:t>52</a:t>
            </a:fld>
            <a:endParaRPr lang="es-ES"/>
          </a:p>
        </p:txBody>
      </p:sp>
    </p:spTree>
    <p:extLst>
      <p:ext uri="{BB962C8B-B14F-4D97-AF65-F5344CB8AC3E}">
        <p14:creationId xmlns:p14="http://schemas.microsoft.com/office/powerpoint/2010/main" val="82004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9A0BFF-752F-4F01-B705-5E9002A6E3F0}" type="slidenum">
              <a:rPr lang="es-ES" smtClean="0"/>
              <a:pPr/>
              <a:t>53</a:t>
            </a:fld>
            <a:endParaRPr lang="es-ES"/>
          </a:p>
        </p:txBody>
      </p:sp>
    </p:spTree>
    <p:extLst>
      <p:ext uri="{BB962C8B-B14F-4D97-AF65-F5344CB8AC3E}">
        <p14:creationId xmlns:p14="http://schemas.microsoft.com/office/powerpoint/2010/main" val="403464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9A0BFF-752F-4F01-B705-5E9002A6E3F0}" type="slidenum">
              <a:rPr lang="es-ES" smtClean="0"/>
              <a:pPr/>
              <a:t>37</a:t>
            </a:fld>
            <a:endParaRPr lang="es-ES"/>
          </a:p>
        </p:txBody>
      </p:sp>
    </p:spTree>
    <p:extLst>
      <p:ext uri="{BB962C8B-B14F-4D97-AF65-F5344CB8AC3E}">
        <p14:creationId xmlns:p14="http://schemas.microsoft.com/office/powerpoint/2010/main" val="385397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9A0BFF-752F-4F01-B705-5E9002A6E3F0}" type="slidenum">
              <a:rPr lang="es-ES" smtClean="0"/>
              <a:pPr/>
              <a:t>38</a:t>
            </a:fld>
            <a:endParaRPr lang="es-ES"/>
          </a:p>
        </p:txBody>
      </p:sp>
    </p:spTree>
    <p:extLst>
      <p:ext uri="{BB962C8B-B14F-4D97-AF65-F5344CB8AC3E}">
        <p14:creationId xmlns:p14="http://schemas.microsoft.com/office/powerpoint/2010/main" val="304240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A0BFF-752F-4F01-B705-5E9002A6E3F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66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9A0BFF-752F-4F01-B705-5E9002A6E3F0}" type="slidenum">
              <a:rPr lang="es-ES" smtClean="0"/>
              <a:pPr/>
              <a:t>42</a:t>
            </a:fld>
            <a:endParaRPr lang="es-ES"/>
          </a:p>
        </p:txBody>
      </p:sp>
    </p:spTree>
    <p:extLst>
      <p:ext uri="{BB962C8B-B14F-4D97-AF65-F5344CB8AC3E}">
        <p14:creationId xmlns:p14="http://schemas.microsoft.com/office/powerpoint/2010/main" val="419368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9A0BFF-752F-4F01-B705-5E9002A6E3F0}" type="slidenum">
              <a:rPr lang="es-ES" smtClean="0"/>
              <a:pPr/>
              <a:t>44</a:t>
            </a:fld>
            <a:endParaRPr lang="es-ES"/>
          </a:p>
        </p:txBody>
      </p:sp>
    </p:spTree>
    <p:extLst>
      <p:ext uri="{BB962C8B-B14F-4D97-AF65-F5344CB8AC3E}">
        <p14:creationId xmlns:p14="http://schemas.microsoft.com/office/powerpoint/2010/main" val="128534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9A0BFF-752F-4F01-B705-5E9002A6E3F0}" type="slidenum">
              <a:rPr lang="es-ES" smtClean="0"/>
              <a:pPr/>
              <a:t>45</a:t>
            </a:fld>
            <a:endParaRPr lang="es-ES"/>
          </a:p>
        </p:txBody>
      </p:sp>
    </p:spTree>
    <p:extLst>
      <p:ext uri="{BB962C8B-B14F-4D97-AF65-F5344CB8AC3E}">
        <p14:creationId xmlns:p14="http://schemas.microsoft.com/office/powerpoint/2010/main" val="142258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9A0BFF-752F-4F01-B705-5E9002A6E3F0}" type="slidenum">
              <a:rPr lang="es-ES" smtClean="0"/>
              <a:pPr/>
              <a:t>47</a:t>
            </a:fld>
            <a:endParaRPr lang="es-ES"/>
          </a:p>
        </p:txBody>
      </p:sp>
    </p:spTree>
    <p:extLst>
      <p:ext uri="{BB962C8B-B14F-4D97-AF65-F5344CB8AC3E}">
        <p14:creationId xmlns:p14="http://schemas.microsoft.com/office/powerpoint/2010/main" val="338395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9A0BFF-752F-4F01-B705-5E9002A6E3F0}" type="slidenum">
              <a:rPr lang="es-ES" smtClean="0"/>
              <a:pPr/>
              <a:t>48</a:t>
            </a:fld>
            <a:endParaRPr lang="es-ES"/>
          </a:p>
        </p:txBody>
      </p:sp>
    </p:spTree>
    <p:extLst>
      <p:ext uri="{BB962C8B-B14F-4D97-AF65-F5344CB8AC3E}">
        <p14:creationId xmlns:p14="http://schemas.microsoft.com/office/powerpoint/2010/main" val="262022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225B21-C3BD-1836-1C9E-4D0A8E37BF1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5973234-169C-607C-3937-6E67D24E91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9AB1915D-3DF0-61B9-FC16-1DC9403EE963}"/>
              </a:ext>
            </a:extLst>
          </p:cNvPr>
          <p:cNvSpPr>
            <a:spLocks noGrp="1"/>
          </p:cNvSpPr>
          <p:nvPr>
            <p:ph type="dt" sz="half" idx="10"/>
          </p:nvPr>
        </p:nvSpPr>
        <p:spPr/>
        <p:txBody>
          <a:bodyPr/>
          <a:lstStyle/>
          <a:p>
            <a:fld id="{FF9ECB8D-5BBB-4444-9D85-E6E8EBF969F3}" type="datetimeFigureOut">
              <a:rPr lang="es-CO" smtClean="0"/>
              <a:t>3/05/2024</a:t>
            </a:fld>
            <a:endParaRPr lang="es-CO"/>
          </a:p>
        </p:txBody>
      </p:sp>
      <p:sp>
        <p:nvSpPr>
          <p:cNvPr id="5" name="Marcador de pie de página 4">
            <a:extLst>
              <a:ext uri="{FF2B5EF4-FFF2-40B4-BE49-F238E27FC236}">
                <a16:creationId xmlns:a16="http://schemas.microsoft.com/office/drawing/2014/main" id="{D3859663-6FA2-11AC-DAB8-5DB5C43DCAA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DB0830F-70E9-ACDF-3EFD-44AE8FCC8C5F}"/>
              </a:ext>
            </a:extLst>
          </p:cNvPr>
          <p:cNvSpPr>
            <a:spLocks noGrp="1"/>
          </p:cNvSpPr>
          <p:nvPr>
            <p:ph type="sldNum" sz="quarter" idx="12"/>
          </p:nvPr>
        </p:nvSpPr>
        <p:spPr/>
        <p:txBody>
          <a:bodyPr/>
          <a:lstStyle/>
          <a:p>
            <a:fld id="{806D6E63-97C0-4868-BF85-60BAA66850CD}" type="slidenum">
              <a:rPr lang="es-CO" smtClean="0"/>
              <a:t>‹Nº›</a:t>
            </a:fld>
            <a:endParaRPr lang="es-CO"/>
          </a:p>
        </p:txBody>
      </p:sp>
    </p:spTree>
    <p:extLst>
      <p:ext uri="{BB962C8B-B14F-4D97-AF65-F5344CB8AC3E}">
        <p14:creationId xmlns:p14="http://schemas.microsoft.com/office/powerpoint/2010/main" val="73289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48710-8C2B-2311-D1E5-1B316479E76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DDB5FEE-1578-8073-EE40-7804E83C3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B3FDC07-B386-56A8-BA66-37A062FD57C5}"/>
              </a:ext>
            </a:extLst>
          </p:cNvPr>
          <p:cNvSpPr>
            <a:spLocks noGrp="1"/>
          </p:cNvSpPr>
          <p:nvPr>
            <p:ph type="dt" sz="half" idx="10"/>
          </p:nvPr>
        </p:nvSpPr>
        <p:spPr/>
        <p:txBody>
          <a:bodyPr/>
          <a:lstStyle/>
          <a:p>
            <a:fld id="{FF9ECB8D-5BBB-4444-9D85-E6E8EBF969F3}" type="datetimeFigureOut">
              <a:rPr lang="es-CO" smtClean="0"/>
              <a:t>3/05/2024</a:t>
            </a:fld>
            <a:endParaRPr lang="es-CO"/>
          </a:p>
        </p:txBody>
      </p:sp>
      <p:sp>
        <p:nvSpPr>
          <p:cNvPr id="5" name="Marcador de pie de página 4">
            <a:extLst>
              <a:ext uri="{FF2B5EF4-FFF2-40B4-BE49-F238E27FC236}">
                <a16:creationId xmlns:a16="http://schemas.microsoft.com/office/drawing/2014/main" id="{EF0FA201-CB3D-B991-0F53-91D9D20A661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F725191-BFDB-F19C-760E-6AFD573D5CA0}"/>
              </a:ext>
            </a:extLst>
          </p:cNvPr>
          <p:cNvSpPr>
            <a:spLocks noGrp="1"/>
          </p:cNvSpPr>
          <p:nvPr>
            <p:ph type="sldNum" sz="quarter" idx="12"/>
          </p:nvPr>
        </p:nvSpPr>
        <p:spPr/>
        <p:txBody>
          <a:bodyPr/>
          <a:lstStyle/>
          <a:p>
            <a:fld id="{806D6E63-97C0-4868-BF85-60BAA66850CD}" type="slidenum">
              <a:rPr lang="es-CO" smtClean="0"/>
              <a:t>‹Nº›</a:t>
            </a:fld>
            <a:endParaRPr lang="es-CO"/>
          </a:p>
        </p:txBody>
      </p:sp>
    </p:spTree>
    <p:extLst>
      <p:ext uri="{BB962C8B-B14F-4D97-AF65-F5344CB8AC3E}">
        <p14:creationId xmlns:p14="http://schemas.microsoft.com/office/powerpoint/2010/main" val="265565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C451C1B-76D1-BC9F-912F-9FCE195D1E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99262C5-7384-9F9D-E18F-7837D94C224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BD43514-7927-3A46-9D58-96A504D95480}"/>
              </a:ext>
            </a:extLst>
          </p:cNvPr>
          <p:cNvSpPr>
            <a:spLocks noGrp="1"/>
          </p:cNvSpPr>
          <p:nvPr>
            <p:ph type="dt" sz="half" idx="10"/>
          </p:nvPr>
        </p:nvSpPr>
        <p:spPr/>
        <p:txBody>
          <a:bodyPr/>
          <a:lstStyle/>
          <a:p>
            <a:fld id="{FF9ECB8D-5BBB-4444-9D85-E6E8EBF969F3}" type="datetimeFigureOut">
              <a:rPr lang="es-CO" smtClean="0"/>
              <a:t>3/05/2024</a:t>
            </a:fld>
            <a:endParaRPr lang="es-CO"/>
          </a:p>
        </p:txBody>
      </p:sp>
      <p:sp>
        <p:nvSpPr>
          <p:cNvPr id="5" name="Marcador de pie de página 4">
            <a:extLst>
              <a:ext uri="{FF2B5EF4-FFF2-40B4-BE49-F238E27FC236}">
                <a16:creationId xmlns:a16="http://schemas.microsoft.com/office/drawing/2014/main" id="{5DE5B46E-DE31-D923-C791-0BDBDAB4DB0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FAFC2BD-72B6-5881-5C71-A1F9467FB681}"/>
              </a:ext>
            </a:extLst>
          </p:cNvPr>
          <p:cNvSpPr>
            <a:spLocks noGrp="1"/>
          </p:cNvSpPr>
          <p:nvPr>
            <p:ph type="sldNum" sz="quarter" idx="12"/>
          </p:nvPr>
        </p:nvSpPr>
        <p:spPr/>
        <p:txBody>
          <a:bodyPr/>
          <a:lstStyle/>
          <a:p>
            <a:fld id="{806D6E63-97C0-4868-BF85-60BAA66850CD}" type="slidenum">
              <a:rPr lang="es-CO" smtClean="0"/>
              <a:t>‹Nº›</a:t>
            </a:fld>
            <a:endParaRPr lang="es-CO"/>
          </a:p>
        </p:txBody>
      </p:sp>
    </p:spTree>
    <p:extLst>
      <p:ext uri="{BB962C8B-B14F-4D97-AF65-F5344CB8AC3E}">
        <p14:creationId xmlns:p14="http://schemas.microsoft.com/office/powerpoint/2010/main" val="3275676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10046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CA20F-9DD0-2364-378D-0DC923D8425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F86F5D6-6880-5C1B-C039-FD0A1661AA1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E259B16-B7B2-34F4-4A0C-2234940443B0}"/>
              </a:ext>
            </a:extLst>
          </p:cNvPr>
          <p:cNvSpPr>
            <a:spLocks noGrp="1"/>
          </p:cNvSpPr>
          <p:nvPr>
            <p:ph type="dt" sz="half" idx="10"/>
          </p:nvPr>
        </p:nvSpPr>
        <p:spPr/>
        <p:txBody>
          <a:bodyPr/>
          <a:lstStyle/>
          <a:p>
            <a:fld id="{FF9ECB8D-5BBB-4444-9D85-E6E8EBF969F3}" type="datetimeFigureOut">
              <a:rPr lang="es-CO" smtClean="0"/>
              <a:t>3/05/2024</a:t>
            </a:fld>
            <a:endParaRPr lang="es-CO"/>
          </a:p>
        </p:txBody>
      </p:sp>
      <p:sp>
        <p:nvSpPr>
          <p:cNvPr id="5" name="Marcador de pie de página 4">
            <a:extLst>
              <a:ext uri="{FF2B5EF4-FFF2-40B4-BE49-F238E27FC236}">
                <a16:creationId xmlns:a16="http://schemas.microsoft.com/office/drawing/2014/main" id="{89D57767-A00D-118A-A6F3-12FF5DB50A2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AAFCB91-94E5-F552-A406-4B3D54181886}"/>
              </a:ext>
            </a:extLst>
          </p:cNvPr>
          <p:cNvSpPr>
            <a:spLocks noGrp="1"/>
          </p:cNvSpPr>
          <p:nvPr>
            <p:ph type="sldNum" sz="quarter" idx="12"/>
          </p:nvPr>
        </p:nvSpPr>
        <p:spPr/>
        <p:txBody>
          <a:bodyPr/>
          <a:lstStyle/>
          <a:p>
            <a:fld id="{806D6E63-97C0-4868-BF85-60BAA66850CD}" type="slidenum">
              <a:rPr lang="es-CO" smtClean="0"/>
              <a:t>‹Nº›</a:t>
            </a:fld>
            <a:endParaRPr lang="es-CO"/>
          </a:p>
        </p:txBody>
      </p:sp>
    </p:spTree>
    <p:extLst>
      <p:ext uri="{BB962C8B-B14F-4D97-AF65-F5344CB8AC3E}">
        <p14:creationId xmlns:p14="http://schemas.microsoft.com/office/powerpoint/2010/main" val="263461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9F912-EDFA-2538-D273-1E862234BFA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CC8D3A7-0EB5-18ED-6D2E-BB837DA9BA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E5CD6B9-2CD4-8395-DC4A-F2E3EE9ECD36}"/>
              </a:ext>
            </a:extLst>
          </p:cNvPr>
          <p:cNvSpPr>
            <a:spLocks noGrp="1"/>
          </p:cNvSpPr>
          <p:nvPr>
            <p:ph type="dt" sz="half" idx="10"/>
          </p:nvPr>
        </p:nvSpPr>
        <p:spPr/>
        <p:txBody>
          <a:bodyPr/>
          <a:lstStyle/>
          <a:p>
            <a:fld id="{FF9ECB8D-5BBB-4444-9D85-E6E8EBF969F3}" type="datetimeFigureOut">
              <a:rPr lang="es-CO" smtClean="0"/>
              <a:t>3/05/2024</a:t>
            </a:fld>
            <a:endParaRPr lang="es-CO"/>
          </a:p>
        </p:txBody>
      </p:sp>
      <p:sp>
        <p:nvSpPr>
          <p:cNvPr id="5" name="Marcador de pie de página 4">
            <a:extLst>
              <a:ext uri="{FF2B5EF4-FFF2-40B4-BE49-F238E27FC236}">
                <a16:creationId xmlns:a16="http://schemas.microsoft.com/office/drawing/2014/main" id="{A3C713D3-CCB0-AD9A-99B1-40D9FDA7398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0637BFD-7A12-87B7-8C92-E6DBAFB741CC}"/>
              </a:ext>
            </a:extLst>
          </p:cNvPr>
          <p:cNvSpPr>
            <a:spLocks noGrp="1"/>
          </p:cNvSpPr>
          <p:nvPr>
            <p:ph type="sldNum" sz="quarter" idx="12"/>
          </p:nvPr>
        </p:nvSpPr>
        <p:spPr/>
        <p:txBody>
          <a:bodyPr/>
          <a:lstStyle/>
          <a:p>
            <a:fld id="{806D6E63-97C0-4868-BF85-60BAA66850CD}" type="slidenum">
              <a:rPr lang="es-CO" smtClean="0"/>
              <a:t>‹Nº›</a:t>
            </a:fld>
            <a:endParaRPr lang="es-CO"/>
          </a:p>
        </p:txBody>
      </p:sp>
    </p:spTree>
    <p:extLst>
      <p:ext uri="{BB962C8B-B14F-4D97-AF65-F5344CB8AC3E}">
        <p14:creationId xmlns:p14="http://schemas.microsoft.com/office/powerpoint/2010/main" val="137632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4359D-D88C-014C-6130-1B39A169B6B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DD96396-D191-1F45-6F86-5353906F267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EF7BC1C-5884-D39C-75C8-19700798635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0F80045-BC54-D137-7AF6-C1A9DA2A9A5B}"/>
              </a:ext>
            </a:extLst>
          </p:cNvPr>
          <p:cNvSpPr>
            <a:spLocks noGrp="1"/>
          </p:cNvSpPr>
          <p:nvPr>
            <p:ph type="dt" sz="half" idx="10"/>
          </p:nvPr>
        </p:nvSpPr>
        <p:spPr/>
        <p:txBody>
          <a:bodyPr/>
          <a:lstStyle/>
          <a:p>
            <a:fld id="{FF9ECB8D-5BBB-4444-9D85-E6E8EBF969F3}" type="datetimeFigureOut">
              <a:rPr lang="es-CO" smtClean="0"/>
              <a:t>3/05/2024</a:t>
            </a:fld>
            <a:endParaRPr lang="es-CO"/>
          </a:p>
        </p:txBody>
      </p:sp>
      <p:sp>
        <p:nvSpPr>
          <p:cNvPr id="6" name="Marcador de pie de página 5">
            <a:extLst>
              <a:ext uri="{FF2B5EF4-FFF2-40B4-BE49-F238E27FC236}">
                <a16:creationId xmlns:a16="http://schemas.microsoft.com/office/drawing/2014/main" id="{18795DCE-36D1-D560-B07D-07CB9ABCD36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02552DD-F9BC-C3A0-EDE6-056CB2EE2B1D}"/>
              </a:ext>
            </a:extLst>
          </p:cNvPr>
          <p:cNvSpPr>
            <a:spLocks noGrp="1"/>
          </p:cNvSpPr>
          <p:nvPr>
            <p:ph type="sldNum" sz="quarter" idx="12"/>
          </p:nvPr>
        </p:nvSpPr>
        <p:spPr/>
        <p:txBody>
          <a:bodyPr/>
          <a:lstStyle/>
          <a:p>
            <a:fld id="{806D6E63-97C0-4868-BF85-60BAA66850CD}" type="slidenum">
              <a:rPr lang="es-CO" smtClean="0"/>
              <a:t>‹Nº›</a:t>
            </a:fld>
            <a:endParaRPr lang="es-CO"/>
          </a:p>
        </p:txBody>
      </p:sp>
    </p:spTree>
    <p:extLst>
      <p:ext uri="{BB962C8B-B14F-4D97-AF65-F5344CB8AC3E}">
        <p14:creationId xmlns:p14="http://schemas.microsoft.com/office/powerpoint/2010/main" val="305592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438B3F-70E1-0682-F72B-3180F806E10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EE7652D-2385-A03A-4A72-4F770CD49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C768105-24A4-8FB6-9F3B-8F5289E0F31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80BCFE62-1A2B-E4B5-A58A-9138A5A2F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8284E5-B908-F548-90E3-CA45F90000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ACCA03A-1600-9574-03F4-7BEBAC80778F}"/>
              </a:ext>
            </a:extLst>
          </p:cNvPr>
          <p:cNvSpPr>
            <a:spLocks noGrp="1"/>
          </p:cNvSpPr>
          <p:nvPr>
            <p:ph type="dt" sz="half" idx="10"/>
          </p:nvPr>
        </p:nvSpPr>
        <p:spPr/>
        <p:txBody>
          <a:bodyPr/>
          <a:lstStyle/>
          <a:p>
            <a:fld id="{FF9ECB8D-5BBB-4444-9D85-E6E8EBF969F3}" type="datetimeFigureOut">
              <a:rPr lang="es-CO" smtClean="0"/>
              <a:t>3/05/2024</a:t>
            </a:fld>
            <a:endParaRPr lang="es-CO"/>
          </a:p>
        </p:txBody>
      </p:sp>
      <p:sp>
        <p:nvSpPr>
          <p:cNvPr id="8" name="Marcador de pie de página 7">
            <a:extLst>
              <a:ext uri="{FF2B5EF4-FFF2-40B4-BE49-F238E27FC236}">
                <a16:creationId xmlns:a16="http://schemas.microsoft.com/office/drawing/2014/main" id="{1F1EBA5E-4599-EE93-A1F8-8B471479EA0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CA1C8BD-7FF5-C4FE-221A-916EB2A5B864}"/>
              </a:ext>
            </a:extLst>
          </p:cNvPr>
          <p:cNvSpPr>
            <a:spLocks noGrp="1"/>
          </p:cNvSpPr>
          <p:nvPr>
            <p:ph type="sldNum" sz="quarter" idx="12"/>
          </p:nvPr>
        </p:nvSpPr>
        <p:spPr/>
        <p:txBody>
          <a:bodyPr/>
          <a:lstStyle/>
          <a:p>
            <a:fld id="{806D6E63-97C0-4868-BF85-60BAA66850CD}" type="slidenum">
              <a:rPr lang="es-CO" smtClean="0"/>
              <a:t>‹Nº›</a:t>
            </a:fld>
            <a:endParaRPr lang="es-CO"/>
          </a:p>
        </p:txBody>
      </p:sp>
    </p:spTree>
    <p:extLst>
      <p:ext uri="{BB962C8B-B14F-4D97-AF65-F5344CB8AC3E}">
        <p14:creationId xmlns:p14="http://schemas.microsoft.com/office/powerpoint/2010/main" val="364423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07BEBE-D44A-B845-06C9-952162399A8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F65AEDC-0EA2-8F36-97E2-1532A6FD70B7}"/>
              </a:ext>
            </a:extLst>
          </p:cNvPr>
          <p:cNvSpPr>
            <a:spLocks noGrp="1"/>
          </p:cNvSpPr>
          <p:nvPr>
            <p:ph type="dt" sz="half" idx="10"/>
          </p:nvPr>
        </p:nvSpPr>
        <p:spPr/>
        <p:txBody>
          <a:bodyPr/>
          <a:lstStyle/>
          <a:p>
            <a:fld id="{FF9ECB8D-5BBB-4444-9D85-E6E8EBF969F3}" type="datetimeFigureOut">
              <a:rPr lang="es-CO" smtClean="0"/>
              <a:t>3/05/2024</a:t>
            </a:fld>
            <a:endParaRPr lang="es-CO"/>
          </a:p>
        </p:txBody>
      </p:sp>
      <p:sp>
        <p:nvSpPr>
          <p:cNvPr id="4" name="Marcador de pie de página 3">
            <a:extLst>
              <a:ext uri="{FF2B5EF4-FFF2-40B4-BE49-F238E27FC236}">
                <a16:creationId xmlns:a16="http://schemas.microsoft.com/office/drawing/2014/main" id="{DA358156-5D7C-C7EC-79C2-7504CF9064E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377EF1C6-5ABD-56D9-B455-E54E92BC8B18}"/>
              </a:ext>
            </a:extLst>
          </p:cNvPr>
          <p:cNvSpPr>
            <a:spLocks noGrp="1"/>
          </p:cNvSpPr>
          <p:nvPr>
            <p:ph type="sldNum" sz="quarter" idx="12"/>
          </p:nvPr>
        </p:nvSpPr>
        <p:spPr/>
        <p:txBody>
          <a:bodyPr/>
          <a:lstStyle/>
          <a:p>
            <a:fld id="{806D6E63-97C0-4868-BF85-60BAA66850CD}" type="slidenum">
              <a:rPr lang="es-CO" smtClean="0"/>
              <a:t>‹Nº›</a:t>
            </a:fld>
            <a:endParaRPr lang="es-CO"/>
          </a:p>
        </p:txBody>
      </p:sp>
    </p:spTree>
    <p:extLst>
      <p:ext uri="{BB962C8B-B14F-4D97-AF65-F5344CB8AC3E}">
        <p14:creationId xmlns:p14="http://schemas.microsoft.com/office/powerpoint/2010/main" val="381077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254425-5B5C-C458-0081-11FC644164AC}"/>
              </a:ext>
            </a:extLst>
          </p:cNvPr>
          <p:cNvSpPr>
            <a:spLocks noGrp="1"/>
          </p:cNvSpPr>
          <p:nvPr>
            <p:ph type="dt" sz="half" idx="10"/>
          </p:nvPr>
        </p:nvSpPr>
        <p:spPr/>
        <p:txBody>
          <a:bodyPr/>
          <a:lstStyle/>
          <a:p>
            <a:fld id="{FF9ECB8D-5BBB-4444-9D85-E6E8EBF969F3}" type="datetimeFigureOut">
              <a:rPr lang="es-CO" smtClean="0"/>
              <a:t>3/05/2024</a:t>
            </a:fld>
            <a:endParaRPr lang="es-CO"/>
          </a:p>
        </p:txBody>
      </p:sp>
      <p:sp>
        <p:nvSpPr>
          <p:cNvPr id="3" name="Marcador de pie de página 2">
            <a:extLst>
              <a:ext uri="{FF2B5EF4-FFF2-40B4-BE49-F238E27FC236}">
                <a16:creationId xmlns:a16="http://schemas.microsoft.com/office/drawing/2014/main" id="{A8058F83-9C43-97ED-8185-F89A1EC6DA9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878BBA43-71AC-AE2F-D108-F901F4057D02}"/>
              </a:ext>
            </a:extLst>
          </p:cNvPr>
          <p:cNvSpPr>
            <a:spLocks noGrp="1"/>
          </p:cNvSpPr>
          <p:nvPr>
            <p:ph type="sldNum" sz="quarter" idx="12"/>
          </p:nvPr>
        </p:nvSpPr>
        <p:spPr/>
        <p:txBody>
          <a:bodyPr/>
          <a:lstStyle/>
          <a:p>
            <a:fld id="{806D6E63-97C0-4868-BF85-60BAA66850CD}" type="slidenum">
              <a:rPr lang="es-CO" smtClean="0"/>
              <a:t>‹Nº›</a:t>
            </a:fld>
            <a:endParaRPr lang="es-CO"/>
          </a:p>
        </p:txBody>
      </p:sp>
    </p:spTree>
    <p:extLst>
      <p:ext uri="{BB962C8B-B14F-4D97-AF65-F5344CB8AC3E}">
        <p14:creationId xmlns:p14="http://schemas.microsoft.com/office/powerpoint/2010/main" val="135562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225F4-8F28-0673-6B0C-319AAF2677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B339477-2714-A966-ACDA-35BD8168C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60DF0B5-AC6A-9794-6F78-00C34F58E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49CA5-6D57-E58B-29DB-5AAC83417448}"/>
              </a:ext>
            </a:extLst>
          </p:cNvPr>
          <p:cNvSpPr>
            <a:spLocks noGrp="1"/>
          </p:cNvSpPr>
          <p:nvPr>
            <p:ph type="dt" sz="half" idx="10"/>
          </p:nvPr>
        </p:nvSpPr>
        <p:spPr/>
        <p:txBody>
          <a:bodyPr/>
          <a:lstStyle/>
          <a:p>
            <a:fld id="{FF9ECB8D-5BBB-4444-9D85-E6E8EBF969F3}" type="datetimeFigureOut">
              <a:rPr lang="es-CO" smtClean="0"/>
              <a:t>3/05/2024</a:t>
            </a:fld>
            <a:endParaRPr lang="es-CO"/>
          </a:p>
        </p:txBody>
      </p:sp>
      <p:sp>
        <p:nvSpPr>
          <p:cNvPr id="6" name="Marcador de pie de página 5">
            <a:extLst>
              <a:ext uri="{FF2B5EF4-FFF2-40B4-BE49-F238E27FC236}">
                <a16:creationId xmlns:a16="http://schemas.microsoft.com/office/drawing/2014/main" id="{0D2CD8BB-F8D8-D333-34A3-F48EAA3E13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0249A31-E4BE-0988-F07E-83BD1E932E34}"/>
              </a:ext>
            </a:extLst>
          </p:cNvPr>
          <p:cNvSpPr>
            <a:spLocks noGrp="1"/>
          </p:cNvSpPr>
          <p:nvPr>
            <p:ph type="sldNum" sz="quarter" idx="12"/>
          </p:nvPr>
        </p:nvSpPr>
        <p:spPr/>
        <p:txBody>
          <a:bodyPr/>
          <a:lstStyle/>
          <a:p>
            <a:fld id="{806D6E63-97C0-4868-BF85-60BAA66850CD}" type="slidenum">
              <a:rPr lang="es-CO" smtClean="0"/>
              <a:t>‹Nº›</a:t>
            </a:fld>
            <a:endParaRPr lang="es-CO"/>
          </a:p>
        </p:txBody>
      </p:sp>
    </p:spTree>
    <p:extLst>
      <p:ext uri="{BB962C8B-B14F-4D97-AF65-F5344CB8AC3E}">
        <p14:creationId xmlns:p14="http://schemas.microsoft.com/office/powerpoint/2010/main" val="150688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F82010-E21C-9262-4DBC-D54D7083582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74E316E-2AE8-CD3D-B1F0-8C38EB829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39C35C9-1596-01BF-5D89-75B1220F8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0D03BA-8CBE-B46B-DE35-FFB4E4933C5C}"/>
              </a:ext>
            </a:extLst>
          </p:cNvPr>
          <p:cNvSpPr>
            <a:spLocks noGrp="1"/>
          </p:cNvSpPr>
          <p:nvPr>
            <p:ph type="dt" sz="half" idx="10"/>
          </p:nvPr>
        </p:nvSpPr>
        <p:spPr/>
        <p:txBody>
          <a:bodyPr/>
          <a:lstStyle/>
          <a:p>
            <a:fld id="{FF9ECB8D-5BBB-4444-9D85-E6E8EBF969F3}" type="datetimeFigureOut">
              <a:rPr lang="es-CO" smtClean="0"/>
              <a:t>3/05/2024</a:t>
            </a:fld>
            <a:endParaRPr lang="es-CO"/>
          </a:p>
        </p:txBody>
      </p:sp>
      <p:sp>
        <p:nvSpPr>
          <p:cNvPr id="6" name="Marcador de pie de página 5">
            <a:extLst>
              <a:ext uri="{FF2B5EF4-FFF2-40B4-BE49-F238E27FC236}">
                <a16:creationId xmlns:a16="http://schemas.microsoft.com/office/drawing/2014/main" id="{02F9EE9C-406B-F130-58D8-0FEE875D198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FA3B165-5915-5563-53ED-7E1B5AB1C7A2}"/>
              </a:ext>
            </a:extLst>
          </p:cNvPr>
          <p:cNvSpPr>
            <a:spLocks noGrp="1"/>
          </p:cNvSpPr>
          <p:nvPr>
            <p:ph type="sldNum" sz="quarter" idx="12"/>
          </p:nvPr>
        </p:nvSpPr>
        <p:spPr/>
        <p:txBody>
          <a:bodyPr/>
          <a:lstStyle/>
          <a:p>
            <a:fld id="{806D6E63-97C0-4868-BF85-60BAA66850CD}" type="slidenum">
              <a:rPr lang="es-CO" smtClean="0"/>
              <a:t>‹Nº›</a:t>
            </a:fld>
            <a:endParaRPr lang="es-CO"/>
          </a:p>
        </p:txBody>
      </p:sp>
    </p:spTree>
    <p:extLst>
      <p:ext uri="{BB962C8B-B14F-4D97-AF65-F5344CB8AC3E}">
        <p14:creationId xmlns:p14="http://schemas.microsoft.com/office/powerpoint/2010/main" val="349957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5285CE4-FFAF-F552-9B5C-7C3A55C3A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CEF314B-653F-FA4E-0920-83BA23C603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BC65B80-2E84-42DF-6547-9324E688F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ECB8D-5BBB-4444-9D85-E6E8EBF969F3}" type="datetimeFigureOut">
              <a:rPr lang="es-CO" smtClean="0"/>
              <a:t>3/05/2024</a:t>
            </a:fld>
            <a:endParaRPr lang="es-CO"/>
          </a:p>
        </p:txBody>
      </p:sp>
      <p:sp>
        <p:nvSpPr>
          <p:cNvPr id="5" name="Marcador de pie de página 4">
            <a:extLst>
              <a:ext uri="{FF2B5EF4-FFF2-40B4-BE49-F238E27FC236}">
                <a16:creationId xmlns:a16="http://schemas.microsoft.com/office/drawing/2014/main" id="{9E722E9A-F6AC-361D-2ADD-EDF0CDE3C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6F76FC0A-E99E-36B2-DF99-052F1A0277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D6E63-97C0-4868-BF85-60BAA66850CD}" type="slidenum">
              <a:rPr lang="es-CO" smtClean="0"/>
              <a:t>‹Nº›</a:t>
            </a:fld>
            <a:endParaRPr lang="es-CO"/>
          </a:p>
        </p:txBody>
      </p:sp>
    </p:spTree>
    <p:extLst>
      <p:ext uri="{BB962C8B-B14F-4D97-AF65-F5344CB8AC3E}">
        <p14:creationId xmlns:p14="http://schemas.microsoft.com/office/powerpoint/2010/main" val="3047325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4495" y="6780549"/>
            <a:ext cx="12184380" cy="76200"/>
            <a:chOff x="4495" y="6780549"/>
            <a:chExt cx="12184380" cy="76200"/>
          </a:xfrm>
        </p:grpSpPr>
        <p:sp>
          <p:nvSpPr>
            <p:cNvPr id="6" name="object 6"/>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p:cNvGrpSpPr/>
          <p:nvPr/>
        </p:nvGrpSpPr>
        <p:grpSpPr>
          <a:xfrm>
            <a:off x="293905" y="212773"/>
            <a:ext cx="810260" cy="67310"/>
            <a:chOff x="1268266" y="510608"/>
            <a:chExt cx="810260" cy="67310"/>
          </a:xfrm>
        </p:grpSpPr>
        <p:sp>
          <p:nvSpPr>
            <p:cNvPr id="10" name="object 10"/>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
        <p:nvSpPr>
          <p:cNvPr id="2" name="CuadroTexto 1">
            <a:extLst>
              <a:ext uri="{FF2B5EF4-FFF2-40B4-BE49-F238E27FC236}">
                <a16:creationId xmlns:a16="http://schemas.microsoft.com/office/drawing/2014/main" id="{2FBA805E-567C-02CD-62CD-97E22E19B7E3}"/>
              </a:ext>
            </a:extLst>
          </p:cNvPr>
          <p:cNvSpPr txBox="1"/>
          <p:nvPr/>
        </p:nvSpPr>
        <p:spPr>
          <a:xfrm>
            <a:off x="2099906" y="2344242"/>
            <a:ext cx="7835647" cy="1446550"/>
          </a:xfrm>
          <a:prstGeom prst="rect">
            <a:avLst/>
          </a:prstGeom>
          <a:noFill/>
        </p:spPr>
        <p:txBody>
          <a:bodyPr wrap="square" rtlCol="0">
            <a:spAutoFit/>
          </a:bodyPr>
          <a:lstStyle/>
          <a:p>
            <a:pPr algn="ctr">
              <a:defRPr/>
            </a:pPr>
            <a:r>
              <a:rPr lang="es-ES" sz="4400" b="1" kern="0" dirty="0">
                <a:solidFill>
                  <a:schemeClr val="accent1">
                    <a:lumMod val="75000"/>
                  </a:schemeClr>
                </a:solidFill>
                <a:latin typeface="Montserrat" pitchFamily="2" charset="0"/>
                <a:ea typeface="Work Sans" charset="0"/>
                <a:cs typeface="Work Sans" charset="0"/>
              </a:rPr>
              <a:t>Comité Institucional de Gestión y Desempeño</a:t>
            </a:r>
          </a:p>
        </p:txBody>
      </p:sp>
      <p:sp>
        <p:nvSpPr>
          <p:cNvPr id="3" name="CuadroTexto 2">
            <a:extLst>
              <a:ext uri="{FF2B5EF4-FFF2-40B4-BE49-F238E27FC236}">
                <a16:creationId xmlns:a16="http://schemas.microsoft.com/office/drawing/2014/main" id="{E69F2820-7B50-61C2-97C8-DC79AB095628}"/>
              </a:ext>
            </a:extLst>
          </p:cNvPr>
          <p:cNvSpPr txBox="1"/>
          <p:nvPr/>
        </p:nvSpPr>
        <p:spPr>
          <a:xfrm>
            <a:off x="1924415" y="4217310"/>
            <a:ext cx="7835647" cy="461665"/>
          </a:xfrm>
          <a:prstGeom prst="rect">
            <a:avLst/>
          </a:prstGeom>
          <a:noFill/>
        </p:spPr>
        <p:txBody>
          <a:bodyPr wrap="square" rtlCol="0">
            <a:spAutoFit/>
          </a:bodyPr>
          <a:lstStyle>
            <a:defPPr>
              <a:defRPr lang="es-CO"/>
            </a:defPPr>
            <a:lvl1pPr algn="ctr">
              <a:defRPr sz="4400" b="1" kern="0">
                <a:latin typeface="Montserrat" pitchFamily="2" charset="0"/>
                <a:ea typeface="Work Sans" charset="0"/>
                <a:cs typeface="Work Sans" charset="0"/>
              </a:defRPr>
            </a:lvl1pPr>
          </a:lstStyle>
          <a:p>
            <a:r>
              <a:rPr lang="es-ES" sz="2400" b="0" dirty="0"/>
              <a:t>Enero 30 de 2023</a:t>
            </a:r>
          </a:p>
        </p:txBody>
      </p:sp>
    </p:spTree>
    <p:extLst>
      <p:ext uri="{BB962C8B-B14F-4D97-AF65-F5344CB8AC3E}">
        <p14:creationId xmlns:p14="http://schemas.microsoft.com/office/powerpoint/2010/main" val="42576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4495" y="6780549"/>
            <a:ext cx="12184380" cy="76200"/>
            <a:chOff x="4495" y="6780549"/>
            <a:chExt cx="12184380" cy="76200"/>
          </a:xfrm>
        </p:grpSpPr>
        <p:sp>
          <p:nvSpPr>
            <p:cNvPr id="6" name="object 6"/>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p:cNvGrpSpPr/>
          <p:nvPr/>
        </p:nvGrpSpPr>
        <p:grpSpPr>
          <a:xfrm>
            <a:off x="293905" y="212773"/>
            <a:ext cx="810260" cy="67310"/>
            <a:chOff x="1268266" y="510608"/>
            <a:chExt cx="810260" cy="67310"/>
          </a:xfrm>
        </p:grpSpPr>
        <p:sp>
          <p:nvSpPr>
            <p:cNvPr id="10" name="object 10"/>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graphicFrame>
        <p:nvGraphicFramePr>
          <p:cNvPr id="3" name="Tabla 2">
            <a:extLst>
              <a:ext uri="{FF2B5EF4-FFF2-40B4-BE49-F238E27FC236}">
                <a16:creationId xmlns:a16="http://schemas.microsoft.com/office/drawing/2014/main" id="{E21519EF-ED2C-BF4A-619D-2629A703D1FD}"/>
              </a:ext>
            </a:extLst>
          </p:cNvPr>
          <p:cNvGraphicFramePr>
            <a:graphicFrameLocks noGrp="1"/>
          </p:cNvGraphicFramePr>
          <p:nvPr/>
        </p:nvGraphicFramePr>
        <p:xfrm>
          <a:off x="4635500" y="5486995"/>
          <a:ext cx="2921000" cy="1028700"/>
        </p:xfrm>
        <a:graphic>
          <a:graphicData uri="http://schemas.openxmlformats.org/drawingml/2006/table">
            <a:tbl>
              <a:tblPr/>
              <a:tblGrid>
                <a:gridCol w="952500">
                  <a:extLst>
                    <a:ext uri="{9D8B030D-6E8A-4147-A177-3AD203B41FA5}">
                      <a16:colId xmlns:a16="http://schemas.microsoft.com/office/drawing/2014/main" val="3258060143"/>
                    </a:ext>
                  </a:extLst>
                </a:gridCol>
                <a:gridCol w="1003300">
                  <a:extLst>
                    <a:ext uri="{9D8B030D-6E8A-4147-A177-3AD203B41FA5}">
                      <a16:colId xmlns:a16="http://schemas.microsoft.com/office/drawing/2014/main" val="2032819149"/>
                    </a:ext>
                  </a:extLst>
                </a:gridCol>
                <a:gridCol w="965200">
                  <a:extLst>
                    <a:ext uri="{9D8B030D-6E8A-4147-A177-3AD203B41FA5}">
                      <a16:colId xmlns:a16="http://schemas.microsoft.com/office/drawing/2014/main" val="1350870944"/>
                    </a:ext>
                  </a:extLst>
                </a:gridCol>
              </a:tblGrid>
              <a:tr h="685800">
                <a:tc>
                  <a:txBody>
                    <a:bodyPr/>
                    <a:lstStyle/>
                    <a:p>
                      <a:pPr algn="ctr" fontAlgn="ctr"/>
                      <a:r>
                        <a:rPr lang="es-CO" sz="1080" b="1" i="0" u="none" strike="noStrike">
                          <a:solidFill>
                            <a:srgbClr val="000000"/>
                          </a:solidFill>
                          <a:effectLst/>
                          <a:latin typeface="Arial" panose="020B0604020202020204" pitchFamily="34" charset="0"/>
                        </a:rPr>
                        <a:t>Clasificación</a:t>
                      </a:r>
                    </a:p>
                  </a:txBody>
                  <a:tcPr marL="0" marR="0" marT="0" marB="0" anchor="ctr">
                    <a:lnL>
                      <a:noFill/>
                    </a:lnL>
                    <a:lnR>
                      <a:noFill/>
                    </a:lnR>
                    <a:lnT>
                      <a:noFill/>
                    </a:lnT>
                    <a:lnB>
                      <a:noFill/>
                    </a:lnB>
                  </a:tcPr>
                </a:tc>
                <a:tc>
                  <a:txBody>
                    <a:bodyPr/>
                    <a:lstStyle/>
                    <a:p>
                      <a:pPr algn="ctr" fontAlgn="ctr"/>
                      <a:r>
                        <a:rPr lang="es-CO" sz="1080" b="1" i="0" u="none" strike="noStrike">
                          <a:solidFill>
                            <a:srgbClr val="000000"/>
                          </a:solidFill>
                          <a:effectLst/>
                          <a:latin typeface="Arial" panose="020B0604020202020204" pitchFamily="34" charset="0"/>
                        </a:rPr>
                        <a:t>No. Productos/indicadores</a:t>
                      </a:r>
                    </a:p>
                  </a:txBody>
                  <a:tcPr marL="0" marR="0" marT="0" marB="0" anchor="ctr">
                    <a:lnL>
                      <a:noFill/>
                    </a:lnL>
                    <a:lnR>
                      <a:noFill/>
                    </a:lnR>
                    <a:lnT>
                      <a:noFill/>
                    </a:lnT>
                    <a:lnB>
                      <a:noFill/>
                    </a:lnB>
                  </a:tcPr>
                </a:tc>
                <a:tc>
                  <a:txBody>
                    <a:bodyPr/>
                    <a:lstStyle/>
                    <a:p>
                      <a:pPr algn="ctr" fontAlgn="ctr"/>
                      <a:r>
                        <a:rPr lang="es-CO" sz="1080" b="1" i="0" u="none" strike="noStrike">
                          <a:solidFill>
                            <a:srgbClr val="000000"/>
                          </a:solidFill>
                          <a:effectLst/>
                          <a:latin typeface="Arial" panose="020B0604020202020204" pitchFamily="34" charset="0"/>
                        </a:rPr>
                        <a:t>Participación</a:t>
                      </a:r>
                    </a:p>
                  </a:txBody>
                  <a:tcPr marL="0" marR="0" marT="0" marB="0" anchor="ctr">
                    <a:lnL>
                      <a:noFill/>
                    </a:lnL>
                    <a:lnR>
                      <a:noFill/>
                    </a:lnR>
                    <a:lnT>
                      <a:noFill/>
                    </a:lnT>
                    <a:lnB>
                      <a:noFill/>
                    </a:lnB>
                  </a:tcPr>
                </a:tc>
                <a:extLst>
                  <a:ext uri="{0D108BD9-81ED-4DB2-BD59-A6C34878D82A}">
                    <a16:rowId xmlns:a16="http://schemas.microsoft.com/office/drawing/2014/main" val="1255151782"/>
                  </a:ext>
                </a:extLst>
              </a:tr>
              <a:tr h="171450">
                <a:tc>
                  <a:txBody>
                    <a:bodyPr/>
                    <a:lstStyle/>
                    <a:p>
                      <a:pPr algn="l" fontAlgn="ctr"/>
                      <a:r>
                        <a:rPr lang="es-CO" sz="1080" b="0" i="0" u="none" strike="noStrike">
                          <a:solidFill>
                            <a:srgbClr val="000000"/>
                          </a:solidFill>
                          <a:effectLst/>
                          <a:latin typeface="Arial" panose="020B0604020202020204" pitchFamily="34" charset="0"/>
                        </a:rPr>
                        <a:t>Resultado</a:t>
                      </a:r>
                    </a:p>
                  </a:txBody>
                  <a:tcPr marL="0" marR="0" marT="0" marB="0" anchor="ctr">
                    <a:lnL>
                      <a:noFill/>
                    </a:lnL>
                    <a:lnR>
                      <a:noFill/>
                    </a:lnR>
                    <a:lnT>
                      <a:noFill/>
                    </a:lnT>
                    <a:lnB>
                      <a:noFill/>
                    </a:lnB>
                  </a:tcPr>
                </a:tc>
                <a:tc>
                  <a:txBody>
                    <a:bodyPr/>
                    <a:lstStyle/>
                    <a:p>
                      <a:pPr algn="ctr" fontAlgn="ctr"/>
                      <a:r>
                        <a:rPr lang="es-CO" sz="1080" b="0" i="0" u="none" strike="noStrike" dirty="0">
                          <a:solidFill>
                            <a:srgbClr val="000000"/>
                          </a:solidFill>
                          <a:effectLst/>
                          <a:latin typeface="Arial" panose="020B0604020202020204" pitchFamily="34" charset="0"/>
                        </a:rPr>
                        <a:t>8</a:t>
                      </a:r>
                    </a:p>
                  </a:txBody>
                  <a:tcPr marL="0" marR="0" marT="0" marB="0" anchor="ctr">
                    <a:lnL>
                      <a:noFill/>
                    </a:lnL>
                    <a:lnR>
                      <a:noFill/>
                    </a:lnR>
                    <a:lnT>
                      <a:noFill/>
                    </a:lnT>
                    <a:lnB>
                      <a:noFill/>
                    </a:lnB>
                  </a:tcPr>
                </a:tc>
                <a:tc>
                  <a:txBody>
                    <a:bodyPr/>
                    <a:lstStyle/>
                    <a:p>
                      <a:pPr algn="ctr" fontAlgn="ctr"/>
                      <a:r>
                        <a:rPr lang="es-CO" sz="1080" b="0" i="0" u="none" strike="noStrike">
                          <a:solidFill>
                            <a:srgbClr val="000000"/>
                          </a:solidFill>
                          <a:effectLst/>
                          <a:latin typeface="Arial" panose="020B0604020202020204" pitchFamily="34" charset="0"/>
                        </a:rPr>
                        <a:t>7%</a:t>
                      </a:r>
                    </a:p>
                  </a:txBody>
                  <a:tcPr marL="0" marR="0" marT="0" marB="0" anchor="ctr">
                    <a:lnL>
                      <a:noFill/>
                    </a:lnL>
                    <a:lnR>
                      <a:noFill/>
                    </a:lnR>
                    <a:lnT>
                      <a:noFill/>
                    </a:lnT>
                    <a:lnB>
                      <a:noFill/>
                    </a:lnB>
                  </a:tcPr>
                </a:tc>
                <a:extLst>
                  <a:ext uri="{0D108BD9-81ED-4DB2-BD59-A6C34878D82A}">
                    <a16:rowId xmlns:a16="http://schemas.microsoft.com/office/drawing/2014/main" val="3114430192"/>
                  </a:ext>
                </a:extLst>
              </a:tr>
              <a:tr h="171450">
                <a:tc>
                  <a:txBody>
                    <a:bodyPr/>
                    <a:lstStyle/>
                    <a:p>
                      <a:pPr algn="l" fontAlgn="ctr"/>
                      <a:r>
                        <a:rPr lang="es-CO" sz="1080" b="0" i="0" u="none" strike="noStrike">
                          <a:solidFill>
                            <a:srgbClr val="000000"/>
                          </a:solidFill>
                          <a:effectLst/>
                          <a:latin typeface="Arial" panose="020B0604020202020204" pitchFamily="34" charset="0"/>
                        </a:rPr>
                        <a:t>Gestión</a:t>
                      </a:r>
                    </a:p>
                  </a:txBody>
                  <a:tcPr marL="0" marR="0" marT="0" marB="0" anchor="ctr">
                    <a:lnL>
                      <a:noFill/>
                    </a:lnL>
                    <a:lnR>
                      <a:noFill/>
                    </a:lnR>
                    <a:lnT>
                      <a:noFill/>
                    </a:lnT>
                    <a:lnB>
                      <a:noFill/>
                    </a:lnB>
                  </a:tcPr>
                </a:tc>
                <a:tc>
                  <a:txBody>
                    <a:bodyPr/>
                    <a:lstStyle/>
                    <a:p>
                      <a:pPr algn="ctr" fontAlgn="ctr"/>
                      <a:r>
                        <a:rPr lang="es-CO" sz="1080" b="0" i="0" u="none" strike="noStrike">
                          <a:solidFill>
                            <a:srgbClr val="000000"/>
                          </a:solidFill>
                          <a:effectLst/>
                          <a:latin typeface="Arial" panose="020B0604020202020204" pitchFamily="34" charset="0"/>
                        </a:rPr>
                        <a:t>42</a:t>
                      </a:r>
                    </a:p>
                  </a:txBody>
                  <a:tcPr marL="0" marR="0" marT="0" marB="0" anchor="ctr">
                    <a:lnL>
                      <a:noFill/>
                    </a:lnL>
                    <a:lnR>
                      <a:noFill/>
                    </a:lnR>
                    <a:lnT>
                      <a:noFill/>
                    </a:lnT>
                    <a:lnB>
                      <a:noFill/>
                    </a:lnB>
                  </a:tcPr>
                </a:tc>
                <a:tc>
                  <a:txBody>
                    <a:bodyPr/>
                    <a:lstStyle/>
                    <a:p>
                      <a:pPr algn="ctr" fontAlgn="ctr"/>
                      <a:r>
                        <a:rPr lang="es-CO" sz="1080" b="0" i="0" u="none" strike="noStrike" dirty="0">
                          <a:solidFill>
                            <a:srgbClr val="000000"/>
                          </a:solidFill>
                          <a:effectLst/>
                          <a:latin typeface="Arial" panose="020B0604020202020204" pitchFamily="34" charset="0"/>
                        </a:rPr>
                        <a:t>93%</a:t>
                      </a:r>
                    </a:p>
                  </a:txBody>
                  <a:tcPr marL="0" marR="0" marT="0" marB="0" anchor="ctr">
                    <a:lnL>
                      <a:noFill/>
                    </a:lnL>
                    <a:lnR>
                      <a:noFill/>
                    </a:lnR>
                    <a:lnT>
                      <a:noFill/>
                    </a:lnT>
                    <a:lnB>
                      <a:noFill/>
                    </a:lnB>
                  </a:tcPr>
                </a:tc>
                <a:extLst>
                  <a:ext uri="{0D108BD9-81ED-4DB2-BD59-A6C34878D82A}">
                    <a16:rowId xmlns:a16="http://schemas.microsoft.com/office/drawing/2014/main" val="1136498098"/>
                  </a:ext>
                </a:extLst>
              </a:tr>
            </a:tbl>
          </a:graphicData>
        </a:graphic>
      </p:graphicFrame>
      <p:pic>
        <p:nvPicPr>
          <p:cNvPr id="13" name="Imagen 12">
            <a:extLst>
              <a:ext uri="{FF2B5EF4-FFF2-40B4-BE49-F238E27FC236}">
                <a16:creationId xmlns:a16="http://schemas.microsoft.com/office/drawing/2014/main" id="{9C62D8AD-F3D1-B2C0-63D9-90465292DB87}"/>
              </a:ext>
            </a:extLst>
          </p:cNvPr>
          <p:cNvPicPr>
            <a:picLocks noChangeAspect="1"/>
          </p:cNvPicPr>
          <p:nvPr/>
        </p:nvPicPr>
        <p:blipFill>
          <a:blip r:embed="rId3"/>
          <a:stretch>
            <a:fillRect/>
          </a:stretch>
        </p:blipFill>
        <p:spPr>
          <a:xfrm>
            <a:off x="600388" y="870552"/>
            <a:ext cx="10991224" cy="4874749"/>
          </a:xfrm>
          <a:prstGeom prst="rect">
            <a:avLst/>
          </a:prstGeom>
        </p:spPr>
      </p:pic>
    </p:spTree>
    <p:extLst>
      <p:ext uri="{BB962C8B-B14F-4D97-AF65-F5344CB8AC3E}">
        <p14:creationId xmlns:p14="http://schemas.microsoft.com/office/powerpoint/2010/main" val="191213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318072" y="2138004"/>
            <a:ext cx="9859702" cy="1569660"/>
          </a:xfrm>
          <a:prstGeom prst="rect">
            <a:avLst/>
          </a:prstGeom>
          <a:noFill/>
        </p:spPr>
        <p:txBody>
          <a:bodyPr wrap="square" rtlCol="0">
            <a:spAutoFit/>
          </a:bodyPr>
          <a:lstStyle>
            <a:defPPr>
              <a:defRPr lang="es-CO"/>
            </a:defPPr>
            <a:lvl1pPr>
              <a:defRPr sz="2400" b="1" kern="0">
                <a:latin typeface="Montserrat" pitchFamily="2" charset="0"/>
              </a:defRPr>
            </a:lvl1pPr>
          </a:lstStyle>
          <a:p>
            <a:pPr algn="ctr"/>
            <a:r>
              <a:rPr lang="es-ES" sz="3200" dirty="0">
                <a:solidFill>
                  <a:schemeClr val="accent1"/>
                </a:solidFill>
              </a:rPr>
              <a:t>4.- Presentación Planes contemplados en el Decreto 612 de 2018 para aprobación del CIGD</a:t>
            </a: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97124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397971" y="2075861"/>
            <a:ext cx="9859702" cy="2308324"/>
          </a:xfrm>
          <a:prstGeom prst="rect">
            <a:avLst/>
          </a:prstGeom>
          <a:noFill/>
        </p:spPr>
        <p:txBody>
          <a:bodyPr wrap="square" rtlCol="0">
            <a:spAutoFit/>
          </a:bodyPr>
          <a:lstStyle>
            <a:defPPr>
              <a:defRPr lang="es-CO"/>
            </a:defPPr>
            <a:lvl1pPr>
              <a:defRPr sz="2400" b="1" kern="0">
                <a:latin typeface="Montserrat" pitchFamily="2" charset="0"/>
              </a:defRPr>
            </a:lvl1pPr>
          </a:lstStyle>
          <a:p>
            <a:pPr algn="ctr"/>
            <a:endParaRPr lang="es-ES" dirty="0">
              <a:solidFill>
                <a:schemeClr val="accent1"/>
              </a:solidFill>
            </a:endParaRPr>
          </a:p>
          <a:p>
            <a:pPr algn="ctr"/>
            <a:r>
              <a:rPr lang="es-ES" sz="2800" dirty="0">
                <a:solidFill>
                  <a:schemeClr val="accent1"/>
                </a:solidFill>
              </a:rPr>
              <a:t>4.1- Plan de Gestión Estratégico de Talento Humano </a:t>
            </a:r>
            <a:r>
              <a:rPr lang="es-ES" dirty="0">
                <a:solidFill>
                  <a:schemeClr val="accent1"/>
                </a:solidFill>
              </a:rPr>
              <a:t> </a:t>
            </a:r>
          </a:p>
          <a:p>
            <a:pPr algn="ctr"/>
            <a:endParaRPr lang="es-ES" dirty="0">
              <a:solidFill>
                <a:schemeClr val="accent1"/>
              </a:solidFill>
            </a:endParaRPr>
          </a:p>
          <a:p>
            <a:pPr algn="ctr"/>
            <a:r>
              <a:rPr lang="es-ES" sz="2000" dirty="0"/>
              <a:t>Luis Enrique López Carrizosa</a:t>
            </a:r>
          </a:p>
          <a:p>
            <a:pPr algn="ctr"/>
            <a:r>
              <a:rPr lang="es-ES" sz="2000" b="0" dirty="0"/>
              <a:t>Grupo de Talento Humano </a:t>
            </a: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69098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9E72E6EF-69C4-4796-ACF5-D7FD48D28AA9}"/>
              </a:ext>
            </a:extLst>
          </p:cNvPr>
          <p:cNvSpPr>
            <a:spLocks noGrp="1"/>
          </p:cNvSpPr>
          <p:nvPr>
            <p:ph type="title" idx="4294967295"/>
          </p:nvPr>
        </p:nvSpPr>
        <p:spPr>
          <a:xfrm>
            <a:off x="428949" y="854314"/>
            <a:ext cx="11762704" cy="525288"/>
          </a:xfrm>
        </p:spPr>
        <p:txBody>
          <a:bodyPr>
            <a:noAutofit/>
          </a:bodyPr>
          <a:lstStyle/>
          <a:p>
            <a:pPr algn="ctr"/>
            <a:r>
              <a:rPr lang="es-ES" sz="2628" b="1" dirty="0">
                <a:effectLst>
                  <a:outerShdw blurRad="38100" dist="38100" dir="2700000" algn="tl">
                    <a:srgbClr val="000000">
                      <a:alpha val="43137"/>
                    </a:srgbClr>
                  </a:outerShdw>
                </a:effectLst>
                <a:latin typeface="Work Sans" pitchFamily="2" charset="0"/>
              </a:rPr>
              <a:t>PLANES DE GESTIÓN DE GRUPO DE TALENTO HUMANO</a:t>
            </a:r>
          </a:p>
        </p:txBody>
      </p:sp>
      <p:sp>
        <p:nvSpPr>
          <p:cNvPr id="9" name="Marcador de contenido 7">
            <a:extLst>
              <a:ext uri="{FF2B5EF4-FFF2-40B4-BE49-F238E27FC236}">
                <a16:creationId xmlns:a16="http://schemas.microsoft.com/office/drawing/2014/main" id="{4EB6C075-7708-4A4F-8EDA-66EE76ACCEE2}"/>
              </a:ext>
            </a:extLst>
          </p:cNvPr>
          <p:cNvSpPr txBox="1">
            <a:spLocks/>
          </p:cNvSpPr>
          <p:nvPr/>
        </p:nvSpPr>
        <p:spPr>
          <a:xfrm>
            <a:off x="5091277" y="4317949"/>
            <a:ext cx="1810594" cy="525288"/>
          </a:xfrm>
          <a:prstGeom prst="rect">
            <a:avLst/>
          </a:prstGeom>
          <a:solidFill>
            <a:srgbClr val="7030A0"/>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a:bodyPr>
          <a:lstStyle>
            <a:defPPr>
              <a:defRPr lang="es-CO"/>
            </a:defPPr>
            <a:lvl1pPr indent="0" algn="ctr">
              <a:lnSpc>
                <a:spcPct val="100000"/>
              </a:lnSpc>
              <a:spcBef>
                <a:spcPts val="0"/>
              </a:spcBef>
              <a:buClr>
                <a:schemeClr val="accent1"/>
              </a:buClr>
              <a:buSzPct val="100000"/>
              <a:buFont typeface="Arial" panose="020B0604020202020204" pitchFamily="34" charset="0"/>
              <a:buNone/>
              <a:defRPr sz="900" b="1">
                <a:effectLst/>
              </a:defRPr>
            </a:lvl1pPr>
            <a:lvl2pPr marL="685800" indent="-2286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es-ES" sz="1200" dirty="0">
                <a:latin typeface="Work Sans" pitchFamily="2" charset="0"/>
              </a:rPr>
              <a:t>PROGRAMA DE BIENESTAR</a:t>
            </a:r>
          </a:p>
        </p:txBody>
      </p:sp>
      <p:sp>
        <p:nvSpPr>
          <p:cNvPr id="11" name="Marcador de contenido 7">
            <a:extLst>
              <a:ext uri="{FF2B5EF4-FFF2-40B4-BE49-F238E27FC236}">
                <a16:creationId xmlns:a16="http://schemas.microsoft.com/office/drawing/2014/main" id="{AA54A59D-D337-4010-A9AF-46117711FC06}"/>
              </a:ext>
            </a:extLst>
          </p:cNvPr>
          <p:cNvSpPr txBox="1">
            <a:spLocks/>
          </p:cNvSpPr>
          <p:nvPr/>
        </p:nvSpPr>
        <p:spPr>
          <a:xfrm>
            <a:off x="5101112" y="1476596"/>
            <a:ext cx="1751177" cy="525288"/>
          </a:xfrm>
          <a:prstGeom prst="rect">
            <a:avLst/>
          </a:prstGeom>
          <a:solidFill>
            <a:schemeClr val="accent4">
              <a:lumMod val="60000"/>
              <a:lumOff val="4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lt1"/>
                </a:solidFill>
                <a:effectLst/>
                <a:latin typeface="+mn-lt"/>
                <a:ea typeface="+mn-ea"/>
                <a:cs typeface="+mn-cs"/>
              </a:defRPr>
            </a:lvl9pPr>
          </a:lstStyle>
          <a:p>
            <a:pPr marL="0" indent="0" algn="ctr">
              <a:buNone/>
            </a:pPr>
            <a:r>
              <a:rPr lang="es-ES" sz="1200" b="1" dirty="0">
                <a:latin typeface="Work Sans" pitchFamily="2" charset="0"/>
              </a:rPr>
              <a:t>PLAN DE INCENTIVOS</a:t>
            </a:r>
          </a:p>
        </p:txBody>
      </p:sp>
      <p:sp>
        <p:nvSpPr>
          <p:cNvPr id="12" name="Marcador de contenido 7">
            <a:extLst>
              <a:ext uri="{FF2B5EF4-FFF2-40B4-BE49-F238E27FC236}">
                <a16:creationId xmlns:a16="http://schemas.microsoft.com/office/drawing/2014/main" id="{E9C2A5EF-EF1A-4F0E-BBFA-C6D3CD23B835}"/>
              </a:ext>
            </a:extLst>
          </p:cNvPr>
          <p:cNvSpPr txBox="1">
            <a:spLocks/>
          </p:cNvSpPr>
          <p:nvPr/>
        </p:nvSpPr>
        <p:spPr>
          <a:xfrm>
            <a:off x="8001690" y="1513734"/>
            <a:ext cx="1892906" cy="525288"/>
          </a:xfrm>
          <a:prstGeom prst="rect">
            <a:avLst/>
          </a:prstGeom>
          <a:solidFill>
            <a:schemeClr val="bg1">
              <a:lumMod val="75000"/>
            </a:schemeClr>
          </a:solidFill>
          <a:ln>
            <a:solidFill>
              <a:schemeClr val="tx1">
                <a:lumMod val="95000"/>
                <a:lumOff val="5000"/>
              </a:schemeClr>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lt1"/>
                </a:solidFill>
                <a:effectLst/>
                <a:latin typeface="+mn-lt"/>
                <a:ea typeface="+mn-ea"/>
                <a:cs typeface="+mn-cs"/>
              </a:defRPr>
            </a:lvl9pPr>
          </a:lstStyle>
          <a:p>
            <a:pPr marL="0" indent="0" algn="ctr">
              <a:buNone/>
            </a:pPr>
            <a:r>
              <a:rPr lang="es-ES" sz="1200" b="1" dirty="0">
                <a:latin typeface="Work Sans" pitchFamily="2" charset="0"/>
              </a:rPr>
              <a:t>PLAN DE CAPACITACIÓN</a:t>
            </a:r>
          </a:p>
        </p:txBody>
      </p:sp>
      <p:sp>
        <p:nvSpPr>
          <p:cNvPr id="13" name="Marcador de contenido 7">
            <a:extLst>
              <a:ext uri="{FF2B5EF4-FFF2-40B4-BE49-F238E27FC236}">
                <a16:creationId xmlns:a16="http://schemas.microsoft.com/office/drawing/2014/main" id="{09D6E1D9-7F4A-4BE1-AF15-A64FDEAAEF3C}"/>
              </a:ext>
            </a:extLst>
          </p:cNvPr>
          <p:cNvSpPr txBox="1">
            <a:spLocks/>
          </p:cNvSpPr>
          <p:nvPr/>
        </p:nvSpPr>
        <p:spPr>
          <a:xfrm>
            <a:off x="2116705" y="1481817"/>
            <a:ext cx="1892905" cy="525288"/>
          </a:xfrm>
          <a:prstGeom prst="rect">
            <a:avLst/>
          </a:prstGeom>
          <a:solidFill>
            <a:srgbClr val="00B050"/>
          </a:solidFill>
          <a:ln>
            <a:solidFill>
              <a:schemeClr val="tx1">
                <a:lumMod val="95000"/>
                <a:lumOff val="5000"/>
              </a:schemeClr>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lt1"/>
                </a:solidFill>
                <a:effectLst/>
                <a:latin typeface="+mn-lt"/>
                <a:ea typeface="+mn-ea"/>
                <a:cs typeface="+mn-cs"/>
              </a:defRPr>
            </a:lvl9pPr>
          </a:lstStyle>
          <a:p>
            <a:pPr marL="0" indent="0" algn="ctr">
              <a:buNone/>
            </a:pPr>
            <a:r>
              <a:rPr lang="es-ES" sz="1200" b="1" dirty="0">
                <a:latin typeface="Work Sans" pitchFamily="2" charset="0"/>
              </a:rPr>
              <a:t>PLAN DE VACANTES</a:t>
            </a:r>
          </a:p>
        </p:txBody>
      </p:sp>
      <p:sp>
        <p:nvSpPr>
          <p:cNvPr id="137" name="Marcador de contenido 7">
            <a:extLst>
              <a:ext uri="{FF2B5EF4-FFF2-40B4-BE49-F238E27FC236}">
                <a16:creationId xmlns:a16="http://schemas.microsoft.com/office/drawing/2014/main" id="{A0140ACC-71AF-72F3-3275-6A1DDDB5DBBF}"/>
              </a:ext>
            </a:extLst>
          </p:cNvPr>
          <p:cNvSpPr txBox="1">
            <a:spLocks/>
          </p:cNvSpPr>
          <p:nvPr/>
        </p:nvSpPr>
        <p:spPr>
          <a:xfrm>
            <a:off x="10134357" y="1505484"/>
            <a:ext cx="1741500" cy="525288"/>
          </a:xfrm>
          <a:prstGeom prst="rect">
            <a:avLst/>
          </a:prstGeom>
          <a:solidFill>
            <a:srgbClr val="AC0000"/>
          </a:solidFill>
          <a:ln>
            <a:solidFill>
              <a:schemeClr val="tx1">
                <a:lumMod val="95000"/>
                <a:lumOff val="5000"/>
              </a:schemeClr>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fontScale="850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lt1"/>
                </a:solidFill>
                <a:effectLst/>
                <a:latin typeface="+mn-lt"/>
                <a:ea typeface="+mn-ea"/>
                <a:cs typeface="+mn-cs"/>
              </a:defRPr>
            </a:lvl9pPr>
          </a:lstStyle>
          <a:p>
            <a:pPr marL="0" indent="0" algn="ctr">
              <a:buNone/>
            </a:pPr>
            <a:r>
              <a:rPr lang="es-ES" sz="1200" b="1" dirty="0">
                <a:latin typeface="Work Sans" pitchFamily="2" charset="0"/>
              </a:rPr>
              <a:t>PLAN DE SEGURIDAD Y SALUD EN EL TRABAJO </a:t>
            </a:r>
          </a:p>
        </p:txBody>
      </p:sp>
      <p:sp>
        <p:nvSpPr>
          <p:cNvPr id="2" name="Marcador de contenido 7">
            <a:extLst>
              <a:ext uri="{FF2B5EF4-FFF2-40B4-BE49-F238E27FC236}">
                <a16:creationId xmlns:a16="http://schemas.microsoft.com/office/drawing/2014/main" id="{4A1A26AC-AE1E-0C0D-A301-3F2279483585}"/>
              </a:ext>
            </a:extLst>
          </p:cNvPr>
          <p:cNvSpPr txBox="1">
            <a:spLocks/>
          </p:cNvSpPr>
          <p:nvPr/>
        </p:nvSpPr>
        <p:spPr>
          <a:xfrm>
            <a:off x="169994" y="1481820"/>
            <a:ext cx="1814627" cy="525288"/>
          </a:xfrm>
          <a:prstGeom prst="rect">
            <a:avLst/>
          </a:prstGeom>
          <a:solidFill>
            <a:schemeClr val="bg2">
              <a:lumMod val="25000"/>
            </a:schemeClr>
          </a:solidFill>
          <a:ln>
            <a:solidFill>
              <a:schemeClr val="tx1">
                <a:lumMod val="95000"/>
                <a:lumOff val="5000"/>
              </a:schemeClr>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lt1"/>
                </a:solidFill>
                <a:effectLst/>
                <a:latin typeface="+mn-lt"/>
                <a:ea typeface="+mn-ea"/>
                <a:cs typeface="+mn-cs"/>
              </a:defRPr>
            </a:lvl9pPr>
          </a:lstStyle>
          <a:p>
            <a:pPr marL="0" indent="0" algn="ctr">
              <a:buNone/>
            </a:pPr>
            <a:r>
              <a:rPr lang="es-ES" sz="1200" b="1" dirty="0">
                <a:latin typeface="Work Sans" pitchFamily="2" charset="0"/>
              </a:rPr>
              <a:t>PLAN DE PREVISIÓN DE RECURSOS</a:t>
            </a:r>
          </a:p>
        </p:txBody>
      </p:sp>
      <p:sp>
        <p:nvSpPr>
          <p:cNvPr id="4" name="Marcador de contenido 7">
            <a:extLst>
              <a:ext uri="{FF2B5EF4-FFF2-40B4-BE49-F238E27FC236}">
                <a16:creationId xmlns:a16="http://schemas.microsoft.com/office/drawing/2014/main" id="{778C3CEA-FED7-4253-7707-D01B780B8874}"/>
              </a:ext>
            </a:extLst>
          </p:cNvPr>
          <p:cNvSpPr txBox="1">
            <a:spLocks/>
          </p:cNvSpPr>
          <p:nvPr/>
        </p:nvSpPr>
        <p:spPr>
          <a:xfrm>
            <a:off x="5071404" y="5095391"/>
            <a:ext cx="1810594" cy="829348"/>
          </a:xfrm>
          <a:prstGeom prst="rect">
            <a:avLst/>
          </a:prstGeom>
          <a:solidFill>
            <a:srgbClr val="0070C0"/>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lnSpcReduction="10000"/>
          </a:bodyPr>
          <a:lstStyle>
            <a:defPPr>
              <a:defRPr lang="es-CO"/>
            </a:defPPr>
            <a:lvl1pPr indent="0" algn="ctr">
              <a:lnSpc>
                <a:spcPct val="100000"/>
              </a:lnSpc>
              <a:spcBef>
                <a:spcPts val="0"/>
              </a:spcBef>
              <a:buClr>
                <a:schemeClr val="accent1"/>
              </a:buClr>
              <a:buSzPct val="100000"/>
              <a:buFont typeface="Arial" panose="020B0604020202020204" pitchFamily="34" charset="0"/>
              <a:buNone/>
              <a:defRPr sz="900" b="1">
                <a:effectLst/>
              </a:defRPr>
            </a:lvl1pPr>
            <a:lvl2pPr marL="685800" indent="-2286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es-ES" sz="1051" b="0" dirty="0">
                <a:latin typeface="Work Sans" pitchFamily="2" charset="0"/>
              </a:rPr>
              <a:t>Generar condiciones para el mejoramiento de la calidad de vida de los Servidores y sus familias.</a:t>
            </a:r>
          </a:p>
        </p:txBody>
      </p:sp>
      <p:sp>
        <p:nvSpPr>
          <p:cNvPr id="5" name="Marcador de contenido 7">
            <a:extLst>
              <a:ext uri="{FF2B5EF4-FFF2-40B4-BE49-F238E27FC236}">
                <a16:creationId xmlns:a16="http://schemas.microsoft.com/office/drawing/2014/main" id="{04A5BE65-625E-63AE-3F83-FBF685997FC1}"/>
              </a:ext>
            </a:extLst>
          </p:cNvPr>
          <p:cNvSpPr txBox="1">
            <a:spLocks/>
          </p:cNvSpPr>
          <p:nvPr/>
        </p:nvSpPr>
        <p:spPr>
          <a:xfrm>
            <a:off x="5090970" y="6167064"/>
            <a:ext cx="1810594" cy="593714"/>
          </a:xfrm>
          <a:prstGeom prst="rect">
            <a:avLst/>
          </a:prstGeom>
          <a:solidFill>
            <a:srgbClr val="0070C0"/>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a:bodyPr>
          <a:lstStyle>
            <a:defPPr>
              <a:defRPr lang="es-CO"/>
            </a:defPPr>
            <a:lvl1pPr indent="0" algn="ctr">
              <a:lnSpc>
                <a:spcPct val="100000"/>
              </a:lnSpc>
              <a:spcBef>
                <a:spcPts val="0"/>
              </a:spcBef>
              <a:buClr>
                <a:schemeClr val="accent1"/>
              </a:buClr>
              <a:buSzPct val="100000"/>
              <a:buFont typeface="Arial" panose="020B0604020202020204" pitchFamily="34" charset="0"/>
              <a:buNone/>
              <a:defRPr sz="900" b="1">
                <a:effectLst/>
              </a:defRPr>
            </a:lvl1pPr>
            <a:lvl2pPr marL="685800" indent="-2286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es-ES" sz="1051" dirty="0">
                <a:latin typeface="Work Sans" pitchFamily="2" charset="0"/>
              </a:rPr>
              <a:t>- </a:t>
            </a:r>
            <a:r>
              <a:rPr lang="es-ES" sz="1051" b="0" dirty="0">
                <a:latin typeface="Work Sans" pitchFamily="2" charset="0"/>
              </a:rPr>
              <a:t>Decreto ley 1567 de 1998</a:t>
            </a:r>
          </a:p>
          <a:p>
            <a:r>
              <a:rPr lang="es-ES" sz="1051" b="0" dirty="0">
                <a:latin typeface="Work Sans" pitchFamily="2" charset="0"/>
              </a:rPr>
              <a:t>- Decreto 1083 de 2015</a:t>
            </a:r>
          </a:p>
        </p:txBody>
      </p:sp>
      <p:sp>
        <p:nvSpPr>
          <p:cNvPr id="10" name="Marcador de contenido 7">
            <a:extLst>
              <a:ext uri="{FF2B5EF4-FFF2-40B4-BE49-F238E27FC236}">
                <a16:creationId xmlns:a16="http://schemas.microsoft.com/office/drawing/2014/main" id="{965E518D-3658-5094-B630-4E051A921925}"/>
              </a:ext>
            </a:extLst>
          </p:cNvPr>
          <p:cNvSpPr txBox="1">
            <a:spLocks/>
          </p:cNvSpPr>
          <p:nvPr/>
        </p:nvSpPr>
        <p:spPr>
          <a:xfrm>
            <a:off x="10108599" y="3136710"/>
            <a:ext cx="1810594" cy="992952"/>
          </a:xfrm>
          <a:prstGeom prst="rect">
            <a:avLst/>
          </a:prstGeom>
          <a:solidFill>
            <a:srgbClr val="0070C0"/>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lnSpcReduction="10000"/>
          </a:bodyPr>
          <a:lstStyle>
            <a:defPPr>
              <a:defRPr lang="es-CO"/>
            </a:defPPr>
            <a:lvl1pPr indent="0" algn="ctr">
              <a:lnSpc>
                <a:spcPct val="100000"/>
              </a:lnSpc>
              <a:spcBef>
                <a:spcPts val="0"/>
              </a:spcBef>
              <a:buClr>
                <a:schemeClr val="accent1"/>
              </a:buClr>
              <a:buSzPct val="100000"/>
              <a:buFont typeface="Arial" panose="020B0604020202020204" pitchFamily="34" charset="0"/>
              <a:buNone/>
              <a:defRPr sz="900" b="1">
                <a:effectLst/>
              </a:defRPr>
            </a:lvl1pPr>
            <a:lvl2pPr marL="685800" indent="-2286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es-ES" sz="1051" b="0" dirty="0">
                <a:latin typeface="Work Sans" pitchFamily="2" charset="0"/>
              </a:rPr>
              <a:t>Promover actividades orientadas a mantener el bienestar físico, psicológico y social de los Servidores de la entidad.</a:t>
            </a:r>
          </a:p>
        </p:txBody>
      </p:sp>
      <p:sp>
        <p:nvSpPr>
          <p:cNvPr id="14" name="Marcador de contenido 7">
            <a:extLst>
              <a:ext uri="{FF2B5EF4-FFF2-40B4-BE49-F238E27FC236}">
                <a16:creationId xmlns:a16="http://schemas.microsoft.com/office/drawing/2014/main" id="{11DBBBE4-0B8F-79CD-3E81-B25181632351}"/>
              </a:ext>
            </a:extLst>
          </p:cNvPr>
          <p:cNvSpPr txBox="1">
            <a:spLocks/>
          </p:cNvSpPr>
          <p:nvPr/>
        </p:nvSpPr>
        <p:spPr>
          <a:xfrm>
            <a:off x="10134357" y="5290677"/>
            <a:ext cx="1810594" cy="992953"/>
          </a:xfrm>
          <a:prstGeom prst="rect">
            <a:avLst/>
          </a:prstGeom>
          <a:solidFill>
            <a:srgbClr val="0070C0"/>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lnSpcReduction="10000"/>
          </a:bodyPr>
          <a:lstStyle>
            <a:defPPr>
              <a:defRPr lang="es-CO"/>
            </a:defPPr>
            <a:lvl1pPr indent="0" algn="ctr">
              <a:lnSpc>
                <a:spcPct val="100000"/>
              </a:lnSpc>
              <a:spcBef>
                <a:spcPts val="0"/>
              </a:spcBef>
              <a:buClr>
                <a:schemeClr val="accent1"/>
              </a:buClr>
              <a:buSzPct val="100000"/>
              <a:buFont typeface="Arial" panose="020B0604020202020204" pitchFamily="34" charset="0"/>
              <a:buNone/>
              <a:defRPr sz="900" b="1">
                <a:effectLst/>
              </a:defRPr>
            </a:lvl1pPr>
            <a:lvl2pPr marL="685800" indent="-2286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es-ES" sz="1051" b="0" dirty="0">
                <a:latin typeface="Work Sans" pitchFamily="2" charset="0"/>
              </a:rPr>
              <a:t>-Ley 1562 de 2012</a:t>
            </a:r>
          </a:p>
          <a:p>
            <a:pPr marL="225268" indent="-225268">
              <a:buFontTx/>
              <a:buChar char="-"/>
            </a:pPr>
            <a:r>
              <a:rPr lang="es-ES" sz="1051" b="0" dirty="0">
                <a:latin typeface="Work Sans" pitchFamily="2" charset="0"/>
              </a:rPr>
              <a:t>- Decreto único del sector trabajo 1072 de 2015</a:t>
            </a:r>
          </a:p>
          <a:p>
            <a:pPr marL="225268" indent="-225268">
              <a:buFontTx/>
              <a:buChar char="-"/>
            </a:pPr>
            <a:r>
              <a:rPr lang="es-ES" sz="1051" b="0" dirty="0">
                <a:latin typeface="Work Sans" pitchFamily="2" charset="0"/>
              </a:rPr>
              <a:t>- Resolución 312 de febrero de 2015</a:t>
            </a:r>
          </a:p>
        </p:txBody>
      </p:sp>
      <p:sp>
        <p:nvSpPr>
          <p:cNvPr id="15" name="Marcador de contenido 7">
            <a:extLst>
              <a:ext uri="{FF2B5EF4-FFF2-40B4-BE49-F238E27FC236}">
                <a16:creationId xmlns:a16="http://schemas.microsoft.com/office/drawing/2014/main" id="{2F724520-91B2-114A-118E-980EC8D37375}"/>
              </a:ext>
            </a:extLst>
          </p:cNvPr>
          <p:cNvSpPr txBox="1">
            <a:spLocks/>
          </p:cNvSpPr>
          <p:nvPr/>
        </p:nvSpPr>
        <p:spPr>
          <a:xfrm>
            <a:off x="8109368" y="3151157"/>
            <a:ext cx="1810594" cy="1013176"/>
          </a:xfrm>
          <a:prstGeom prst="rect">
            <a:avLst/>
          </a:prstGeom>
          <a:solidFill>
            <a:srgbClr val="0070C0"/>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lnSpcReduction="10000"/>
          </a:bodyPr>
          <a:lstStyle>
            <a:defPPr>
              <a:defRPr lang="es-CO"/>
            </a:defPPr>
            <a:lvl1pPr indent="0" algn="ctr">
              <a:lnSpc>
                <a:spcPct val="100000"/>
              </a:lnSpc>
              <a:spcBef>
                <a:spcPts val="0"/>
              </a:spcBef>
              <a:buClr>
                <a:schemeClr val="accent1"/>
              </a:buClr>
              <a:buSzPct val="100000"/>
              <a:buFont typeface="Arial" panose="020B0604020202020204" pitchFamily="34" charset="0"/>
              <a:buNone/>
              <a:defRPr sz="900" b="1">
                <a:effectLst/>
              </a:defRPr>
            </a:lvl1pPr>
            <a:lvl2pPr marL="685800" indent="-2286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es-ES" sz="1051" b="0" dirty="0">
                <a:latin typeface="Work Sans" pitchFamily="2" charset="0"/>
              </a:rPr>
              <a:t>Contribuir al proceso de formación y capacitación enfocado a la mejora continua del desempeño individual e institucional.</a:t>
            </a:r>
          </a:p>
        </p:txBody>
      </p:sp>
      <p:sp>
        <p:nvSpPr>
          <p:cNvPr id="16" name="Marcador de contenido 7">
            <a:extLst>
              <a:ext uri="{FF2B5EF4-FFF2-40B4-BE49-F238E27FC236}">
                <a16:creationId xmlns:a16="http://schemas.microsoft.com/office/drawing/2014/main" id="{B0BE7492-A192-C785-7A67-81494635A354}"/>
              </a:ext>
            </a:extLst>
          </p:cNvPr>
          <p:cNvSpPr txBox="1">
            <a:spLocks/>
          </p:cNvSpPr>
          <p:nvPr/>
        </p:nvSpPr>
        <p:spPr>
          <a:xfrm>
            <a:off x="8191675" y="5284088"/>
            <a:ext cx="1810594" cy="1021765"/>
          </a:xfrm>
          <a:prstGeom prst="rect">
            <a:avLst/>
          </a:prstGeom>
          <a:solidFill>
            <a:srgbClr val="0070C0"/>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a:bodyPr>
          <a:lstStyle>
            <a:defPPr>
              <a:defRPr lang="es-CO"/>
            </a:defPPr>
            <a:lvl1pPr indent="0" algn="ctr">
              <a:lnSpc>
                <a:spcPct val="100000"/>
              </a:lnSpc>
              <a:spcBef>
                <a:spcPts val="0"/>
              </a:spcBef>
              <a:buClr>
                <a:schemeClr val="accent1"/>
              </a:buClr>
              <a:buSzPct val="100000"/>
              <a:buFont typeface="Arial" panose="020B0604020202020204" pitchFamily="34" charset="0"/>
              <a:buNone/>
              <a:defRPr sz="900" b="1">
                <a:effectLst/>
              </a:defRPr>
            </a:lvl1pPr>
            <a:lvl2pPr marL="685800" indent="-2286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es-ES" sz="1051" dirty="0">
                <a:latin typeface="Work Sans" pitchFamily="2" charset="0"/>
              </a:rPr>
              <a:t>- </a:t>
            </a:r>
            <a:r>
              <a:rPr lang="es-ES" sz="1051" b="0" dirty="0">
                <a:latin typeface="Work Sans" pitchFamily="2" charset="0"/>
              </a:rPr>
              <a:t>Decreto ley 1567 de 1998</a:t>
            </a:r>
          </a:p>
          <a:p>
            <a:pPr marL="225268" indent="-225268">
              <a:buFontTx/>
              <a:buChar char="-"/>
            </a:pPr>
            <a:r>
              <a:rPr lang="es-ES" sz="1051" b="0" dirty="0">
                <a:latin typeface="Work Sans" pitchFamily="2" charset="0"/>
              </a:rPr>
              <a:t>- Ley 489 de 1998 </a:t>
            </a:r>
          </a:p>
          <a:p>
            <a:pPr marL="225268" indent="-225268">
              <a:buFontTx/>
              <a:buChar char="-"/>
            </a:pPr>
            <a:r>
              <a:rPr lang="es-ES" sz="1051" b="0" dirty="0">
                <a:latin typeface="Work Sans" pitchFamily="2" charset="0"/>
              </a:rPr>
              <a:t>- Decreto 1083 de 2015</a:t>
            </a:r>
          </a:p>
        </p:txBody>
      </p:sp>
      <p:sp>
        <p:nvSpPr>
          <p:cNvPr id="17" name="Marcador de contenido 7">
            <a:extLst>
              <a:ext uri="{FF2B5EF4-FFF2-40B4-BE49-F238E27FC236}">
                <a16:creationId xmlns:a16="http://schemas.microsoft.com/office/drawing/2014/main" id="{E757F427-07E9-6E4A-EADE-CCEA76A64AA9}"/>
              </a:ext>
            </a:extLst>
          </p:cNvPr>
          <p:cNvSpPr txBox="1">
            <a:spLocks/>
          </p:cNvSpPr>
          <p:nvPr/>
        </p:nvSpPr>
        <p:spPr>
          <a:xfrm>
            <a:off x="5137769" y="2214971"/>
            <a:ext cx="1692114" cy="770320"/>
          </a:xfrm>
          <a:prstGeom prst="rect">
            <a:avLst/>
          </a:prstGeom>
          <a:solidFill>
            <a:srgbClr val="0070C0"/>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fontScale="92500" lnSpcReduction="20000"/>
          </a:bodyPr>
          <a:lstStyle>
            <a:defPPr>
              <a:defRPr lang="es-CO"/>
            </a:defPPr>
            <a:lvl1pPr indent="0" algn="ctr">
              <a:lnSpc>
                <a:spcPct val="100000"/>
              </a:lnSpc>
              <a:spcBef>
                <a:spcPts val="0"/>
              </a:spcBef>
              <a:buClr>
                <a:schemeClr val="accent1"/>
              </a:buClr>
              <a:buSzPct val="100000"/>
              <a:buFont typeface="Arial" panose="020B0604020202020204" pitchFamily="34" charset="0"/>
              <a:buNone/>
              <a:defRPr sz="900" b="1">
                <a:effectLst/>
              </a:defRPr>
            </a:lvl1pPr>
            <a:lvl2pPr marL="685800" indent="-2286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es-ES" sz="1051" b="0" dirty="0">
                <a:latin typeface="Work Sans" pitchFamily="2" charset="0"/>
              </a:rPr>
              <a:t>Generar acciones que enaltezcan al Servidor Público, mediante el reconocimiento de sus labores.</a:t>
            </a:r>
          </a:p>
        </p:txBody>
      </p:sp>
      <p:sp>
        <p:nvSpPr>
          <p:cNvPr id="18" name="Marcador de contenido 7">
            <a:extLst>
              <a:ext uri="{FF2B5EF4-FFF2-40B4-BE49-F238E27FC236}">
                <a16:creationId xmlns:a16="http://schemas.microsoft.com/office/drawing/2014/main" id="{8E549DCE-ABDE-EDDD-BA04-412436992CE7}"/>
              </a:ext>
            </a:extLst>
          </p:cNvPr>
          <p:cNvSpPr txBox="1">
            <a:spLocks/>
          </p:cNvSpPr>
          <p:nvPr/>
        </p:nvSpPr>
        <p:spPr>
          <a:xfrm>
            <a:off x="5137769" y="3267293"/>
            <a:ext cx="1717614" cy="780904"/>
          </a:xfrm>
          <a:prstGeom prst="rect">
            <a:avLst/>
          </a:prstGeom>
          <a:solidFill>
            <a:srgbClr val="0070C0"/>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a:bodyPr>
          <a:lstStyle>
            <a:defPPr>
              <a:defRPr lang="es-CO"/>
            </a:defPPr>
            <a:lvl1pPr indent="0" algn="ctr">
              <a:lnSpc>
                <a:spcPct val="100000"/>
              </a:lnSpc>
              <a:spcBef>
                <a:spcPts val="0"/>
              </a:spcBef>
              <a:buClr>
                <a:schemeClr val="accent1"/>
              </a:buClr>
              <a:buSzPct val="100000"/>
              <a:buFont typeface="Arial" panose="020B0604020202020204" pitchFamily="34" charset="0"/>
              <a:buNone/>
              <a:defRPr sz="900" b="1">
                <a:effectLst/>
              </a:defRPr>
            </a:lvl1pPr>
            <a:lvl2pPr marL="685800" indent="-2286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es-ES" sz="1051" dirty="0">
                <a:latin typeface="Work Sans" pitchFamily="2" charset="0"/>
              </a:rPr>
              <a:t>- </a:t>
            </a:r>
            <a:r>
              <a:rPr lang="es-ES" sz="1051" b="0" dirty="0">
                <a:latin typeface="Work Sans" pitchFamily="2" charset="0"/>
              </a:rPr>
              <a:t>Decreto ley 1567 de 1998</a:t>
            </a:r>
          </a:p>
          <a:p>
            <a:pPr marL="225268" indent="-225268">
              <a:buFontTx/>
              <a:buChar char="-"/>
            </a:pPr>
            <a:r>
              <a:rPr lang="es-ES" sz="1051" b="0" dirty="0">
                <a:latin typeface="Work Sans" pitchFamily="2" charset="0"/>
              </a:rPr>
              <a:t>- Ley 734 de 2002</a:t>
            </a:r>
          </a:p>
          <a:p>
            <a:pPr marL="225268" indent="-225268">
              <a:buFontTx/>
              <a:buChar char="-"/>
            </a:pPr>
            <a:r>
              <a:rPr lang="es-ES" sz="1051" b="0" dirty="0">
                <a:latin typeface="Work Sans" pitchFamily="2" charset="0"/>
              </a:rPr>
              <a:t>- Ley 1887 de 2018</a:t>
            </a:r>
          </a:p>
        </p:txBody>
      </p:sp>
      <p:sp>
        <p:nvSpPr>
          <p:cNvPr id="19" name="Marcador de contenido 7">
            <a:extLst>
              <a:ext uri="{FF2B5EF4-FFF2-40B4-BE49-F238E27FC236}">
                <a16:creationId xmlns:a16="http://schemas.microsoft.com/office/drawing/2014/main" id="{7E2471B9-8858-EB86-B074-9AE7DB63510F}"/>
              </a:ext>
            </a:extLst>
          </p:cNvPr>
          <p:cNvSpPr txBox="1">
            <a:spLocks/>
          </p:cNvSpPr>
          <p:nvPr/>
        </p:nvSpPr>
        <p:spPr>
          <a:xfrm>
            <a:off x="2116705" y="3161929"/>
            <a:ext cx="1810594" cy="1002917"/>
          </a:xfrm>
          <a:prstGeom prst="rect">
            <a:avLst/>
          </a:prstGeom>
          <a:solidFill>
            <a:srgbClr val="0070C0"/>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a:bodyPr>
          <a:lstStyle>
            <a:defPPr>
              <a:defRPr lang="es-CO"/>
            </a:defPPr>
            <a:lvl1pPr indent="0" algn="ctr">
              <a:lnSpc>
                <a:spcPct val="100000"/>
              </a:lnSpc>
              <a:spcBef>
                <a:spcPts val="0"/>
              </a:spcBef>
              <a:buClr>
                <a:schemeClr val="accent1"/>
              </a:buClr>
              <a:buSzPct val="100000"/>
              <a:buFont typeface="Arial" panose="020B0604020202020204" pitchFamily="34" charset="0"/>
              <a:buNone/>
              <a:defRPr sz="900" b="1">
                <a:effectLst/>
              </a:defRPr>
            </a:lvl1pPr>
            <a:lvl2pPr marL="685800" indent="-2286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es-ES" sz="1051" b="0" dirty="0">
                <a:latin typeface="Work Sans" pitchFamily="2" charset="0"/>
              </a:rPr>
              <a:t>Diseñar la estrategia de planeación anual de la provisión de empleos de la planta de personal.</a:t>
            </a:r>
          </a:p>
        </p:txBody>
      </p:sp>
      <p:sp>
        <p:nvSpPr>
          <p:cNvPr id="20" name="Marcador de contenido 7">
            <a:extLst>
              <a:ext uri="{FF2B5EF4-FFF2-40B4-BE49-F238E27FC236}">
                <a16:creationId xmlns:a16="http://schemas.microsoft.com/office/drawing/2014/main" id="{92A2034B-D903-91FC-A2D2-CAB023312CBF}"/>
              </a:ext>
            </a:extLst>
          </p:cNvPr>
          <p:cNvSpPr txBox="1">
            <a:spLocks/>
          </p:cNvSpPr>
          <p:nvPr/>
        </p:nvSpPr>
        <p:spPr>
          <a:xfrm>
            <a:off x="2157859" y="5314341"/>
            <a:ext cx="1810594" cy="992953"/>
          </a:xfrm>
          <a:prstGeom prst="rect">
            <a:avLst/>
          </a:prstGeom>
          <a:solidFill>
            <a:srgbClr val="0070C0"/>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a:bodyPr>
          <a:lstStyle>
            <a:defPPr>
              <a:defRPr lang="es-CO"/>
            </a:defPPr>
            <a:lvl1pPr indent="0" algn="ctr">
              <a:lnSpc>
                <a:spcPct val="100000"/>
              </a:lnSpc>
              <a:spcBef>
                <a:spcPts val="0"/>
              </a:spcBef>
              <a:buClr>
                <a:schemeClr val="accent1"/>
              </a:buClr>
              <a:buSzPct val="100000"/>
              <a:buFont typeface="Arial" panose="020B0604020202020204" pitchFamily="34" charset="0"/>
              <a:buNone/>
              <a:defRPr sz="900" b="1">
                <a:effectLst/>
              </a:defRPr>
            </a:lvl1pPr>
            <a:lvl2pPr marL="685800" indent="-2286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es-ES" sz="920" b="0" dirty="0">
                <a:latin typeface="Work Sans" pitchFamily="2" charset="0"/>
              </a:rPr>
              <a:t>-Ley 909 de 2004</a:t>
            </a:r>
          </a:p>
          <a:p>
            <a:pPr marL="225268" indent="-225268">
              <a:buFontTx/>
              <a:buChar char="-"/>
            </a:pPr>
            <a:r>
              <a:rPr lang="es-ES" sz="920" b="0" dirty="0">
                <a:latin typeface="Work Sans" pitchFamily="2" charset="0"/>
              </a:rPr>
              <a:t>- Decreto 2482 de 2012</a:t>
            </a:r>
          </a:p>
          <a:p>
            <a:pPr marL="225268" indent="-225268">
              <a:buFontTx/>
              <a:buChar char="-"/>
            </a:pPr>
            <a:r>
              <a:rPr lang="es-ES" sz="920" b="0" dirty="0">
                <a:latin typeface="Work Sans" pitchFamily="2" charset="0"/>
              </a:rPr>
              <a:t>- Decreto 1083 de 2015</a:t>
            </a:r>
          </a:p>
          <a:p>
            <a:pPr marL="225268" indent="-225268">
              <a:buFontTx/>
              <a:buChar char="-"/>
            </a:pPr>
            <a:r>
              <a:rPr lang="es-ES" sz="920" b="0" dirty="0">
                <a:latin typeface="Work Sans" pitchFamily="2" charset="0"/>
              </a:rPr>
              <a:t>- Ley 1960 de 2019</a:t>
            </a:r>
          </a:p>
          <a:p>
            <a:pPr marL="225268" indent="-225268">
              <a:buFontTx/>
              <a:buChar char="-"/>
            </a:pPr>
            <a:r>
              <a:rPr lang="es-ES" sz="920" b="0" dirty="0">
                <a:latin typeface="Work Sans" pitchFamily="2" charset="0"/>
              </a:rPr>
              <a:t>- Decreto 1983 de 2013</a:t>
            </a:r>
          </a:p>
        </p:txBody>
      </p:sp>
      <p:sp>
        <p:nvSpPr>
          <p:cNvPr id="21" name="Marcador de contenido 7">
            <a:extLst>
              <a:ext uri="{FF2B5EF4-FFF2-40B4-BE49-F238E27FC236}">
                <a16:creationId xmlns:a16="http://schemas.microsoft.com/office/drawing/2014/main" id="{EE8FF403-7DE8-6106-EC6C-08D295FEE3DC}"/>
              </a:ext>
            </a:extLst>
          </p:cNvPr>
          <p:cNvSpPr txBox="1">
            <a:spLocks/>
          </p:cNvSpPr>
          <p:nvPr/>
        </p:nvSpPr>
        <p:spPr>
          <a:xfrm>
            <a:off x="169993" y="3172392"/>
            <a:ext cx="1810594" cy="992953"/>
          </a:xfrm>
          <a:prstGeom prst="rect">
            <a:avLst/>
          </a:prstGeom>
          <a:solidFill>
            <a:srgbClr val="0070C0"/>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a:bodyPr>
          <a:lstStyle>
            <a:defPPr>
              <a:defRPr lang="es-CO"/>
            </a:defPPr>
            <a:lvl1pPr indent="0" algn="ctr">
              <a:lnSpc>
                <a:spcPct val="100000"/>
              </a:lnSpc>
              <a:spcBef>
                <a:spcPts val="0"/>
              </a:spcBef>
              <a:buClr>
                <a:schemeClr val="accent1"/>
              </a:buClr>
              <a:buSzPct val="100000"/>
              <a:buFont typeface="Arial" panose="020B0604020202020204" pitchFamily="34" charset="0"/>
              <a:buNone/>
              <a:defRPr sz="900" b="1">
                <a:effectLst/>
              </a:defRPr>
            </a:lvl1pPr>
            <a:lvl2pPr marL="685800" indent="-2286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es-MX" sz="788" b="0" dirty="0">
                <a:latin typeface="Work Sans" pitchFamily="2" charset="0"/>
              </a:rPr>
              <a:t>Diseñar estratégicas de planeación que permitan implementar una metodología y estimación del costo de los recursos humanos necesarios para el cubrimiento de necesidades de la entidad.</a:t>
            </a:r>
            <a:endParaRPr lang="es-ES" sz="788" b="0" dirty="0">
              <a:latin typeface="Work Sans" pitchFamily="2" charset="0"/>
            </a:endParaRPr>
          </a:p>
        </p:txBody>
      </p:sp>
      <p:sp>
        <p:nvSpPr>
          <p:cNvPr id="22" name="Marcador de contenido 7">
            <a:extLst>
              <a:ext uri="{FF2B5EF4-FFF2-40B4-BE49-F238E27FC236}">
                <a16:creationId xmlns:a16="http://schemas.microsoft.com/office/drawing/2014/main" id="{F1E1F266-EE0B-C0BA-8E91-7F8C698741E7}"/>
              </a:ext>
            </a:extLst>
          </p:cNvPr>
          <p:cNvSpPr txBox="1">
            <a:spLocks/>
          </p:cNvSpPr>
          <p:nvPr/>
        </p:nvSpPr>
        <p:spPr>
          <a:xfrm>
            <a:off x="207416" y="5314341"/>
            <a:ext cx="1810594" cy="992953"/>
          </a:xfrm>
          <a:prstGeom prst="rect">
            <a:avLst/>
          </a:prstGeom>
          <a:solidFill>
            <a:srgbClr val="0070C0"/>
          </a:solidFill>
          <a:ln>
            <a:solidFill>
              <a:schemeClr val="tx1"/>
            </a:solidFill>
          </a:ln>
        </p:spPr>
        <p:style>
          <a:lnRef idx="0">
            <a:scrgbClr r="0" g="0" b="0"/>
          </a:lnRef>
          <a:fillRef idx="0">
            <a:scrgbClr r="0" g="0" b="0"/>
          </a:fillRef>
          <a:effectRef idx="0">
            <a:scrgbClr r="0" g="0" b="0"/>
          </a:effectRef>
          <a:fontRef idx="minor">
            <a:schemeClr val="lt1"/>
          </a:fontRef>
        </p:style>
        <p:txBody>
          <a:bodyPr vert="horz" lIns="91435" tIns="45717" rIns="91435" bIns="45717" rtlCol="0" anchor="ctr">
            <a:normAutofit/>
          </a:bodyPr>
          <a:lstStyle>
            <a:defPPr>
              <a:defRPr lang="es-CO"/>
            </a:defPPr>
            <a:lvl1pPr indent="0" algn="ctr">
              <a:lnSpc>
                <a:spcPct val="100000"/>
              </a:lnSpc>
              <a:spcBef>
                <a:spcPts val="0"/>
              </a:spcBef>
              <a:buClr>
                <a:schemeClr val="accent1"/>
              </a:buClr>
              <a:buSzPct val="100000"/>
              <a:buFont typeface="Arial" panose="020B0604020202020204" pitchFamily="34" charset="0"/>
              <a:buNone/>
              <a:defRPr sz="900" b="1">
                <a:effectLst/>
              </a:defRPr>
            </a:lvl1pPr>
            <a:lvl2pPr marL="685800" indent="-2286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es-ES" sz="1051" b="0" dirty="0">
                <a:latin typeface="Work Sans" pitchFamily="2" charset="0"/>
              </a:rPr>
              <a:t>-Ley 909 de 2004</a:t>
            </a:r>
          </a:p>
          <a:p>
            <a:r>
              <a:rPr lang="es-ES" sz="1051" b="0" dirty="0">
                <a:latin typeface="Work Sans" pitchFamily="2" charset="0"/>
              </a:rPr>
              <a:t>- </a:t>
            </a:r>
            <a:r>
              <a:rPr lang="es-ES" sz="1051" b="0" kern="150" dirty="0">
                <a:latin typeface="Work Sans" pitchFamily="2" charset="0"/>
                <a:ea typeface="Arial Unicode MS"/>
                <a:cs typeface="Arial" panose="020B0604020202020204" pitchFamily="34" charset="0"/>
              </a:rPr>
              <a:t>Decreto 1083 de 2015 “Único Reglamentario del Sector de la Función Pública”</a:t>
            </a:r>
            <a:endParaRPr lang="es-CO" sz="1051" b="0" kern="150" dirty="0">
              <a:latin typeface="Work Sans" pitchFamily="2" charset="0"/>
              <a:ea typeface="Arial Unicode MS"/>
              <a:cs typeface="Arial" panose="020B0604020202020204" pitchFamily="34" charset="0"/>
            </a:endParaRPr>
          </a:p>
          <a:p>
            <a:endParaRPr lang="es-ES" sz="1051" b="0" dirty="0">
              <a:latin typeface="Work Sans" pitchFamily="2" charset="0"/>
            </a:endParaRPr>
          </a:p>
        </p:txBody>
      </p:sp>
      <p:sp>
        <p:nvSpPr>
          <p:cNvPr id="23" name="Flecha: hacia abajo 22">
            <a:extLst>
              <a:ext uri="{FF2B5EF4-FFF2-40B4-BE49-F238E27FC236}">
                <a16:creationId xmlns:a16="http://schemas.microsoft.com/office/drawing/2014/main" id="{AD9E22FC-EA2A-F15B-C273-4C9AD9072400}"/>
              </a:ext>
            </a:extLst>
          </p:cNvPr>
          <p:cNvSpPr/>
          <p:nvPr/>
        </p:nvSpPr>
        <p:spPr>
          <a:xfrm>
            <a:off x="995264" y="2227158"/>
            <a:ext cx="169609" cy="65531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365"/>
          </a:p>
        </p:txBody>
      </p:sp>
      <p:sp>
        <p:nvSpPr>
          <p:cNvPr id="24" name="Flecha: hacia abajo 23">
            <a:extLst>
              <a:ext uri="{FF2B5EF4-FFF2-40B4-BE49-F238E27FC236}">
                <a16:creationId xmlns:a16="http://schemas.microsoft.com/office/drawing/2014/main" id="{6F846ADC-F1C2-7287-C014-6C120BD40DE9}"/>
              </a:ext>
            </a:extLst>
          </p:cNvPr>
          <p:cNvSpPr/>
          <p:nvPr/>
        </p:nvSpPr>
        <p:spPr>
          <a:xfrm>
            <a:off x="990484" y="4455267"/>
            <a:ext cx="169609" cy="65531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365"/>
          </a:p>
        </p:txBody>
      </p:sp>
      <p:sp>
        <p:nvSpPr>
          <p:cNvPr id="25" name="Flecha: hacia abajo 24">
            <a:extLst>
              <a:ext uri="{FF2B5EF4-FFF2-40B4-BE49-F238E27FC236}">
                <a16:creationId xmlns:a16="http://schemas.microsoft.com/office/drawing/2014/main" id="{58BCFA52-A13F-C92A-E716-367BE412C527}"/>
              </a:ext>
            </a:extLst>
          </p:cNvPr>
          <p:cNvSpPr/>
          <p:nvPr/>
        </p:nvSpPr>
        <p:spPr>
          <a:xfrm>
            <a:off x="2849900" y="2227158"/>
            <a:ext cx="169609" cy="65531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365"/>
          </a:p>
        </p:txBody>
      </p:sp>
      <p:sp>
        <p:nvSpPr>
          <p:cNvPr id="26" name="Flecha: hacia abajo 25">
            <a:extLst>
              <a:ext uri="{FF2B5EF4-FFF2-40B4-BE49-F238E27FC236}">
                <a16:creationId xmlns:a16="http://schemas.microsoft.com/office/drawing/2014/main" id="{018285FD-6980-111A-0219-EB089190E501}"/>
              </a:ext>
            </a:extLst>
          </p:cNvPr>
          <p:cNvSpPr/>
          <p:nvPr/>
        </p:nvSpPr>
        <p:spPr>
          <a:xfrm>
            <a:off x="2849899" y="4412186"/>
            <a:ext cx="169609" cy="65531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365"/>
          </a:p>
        </p:txBody>
      </p:sp>
      <p:sp>
        <p:nvSpPr>
          <p:cNvPr id="31" name="Flecha: hacia abajo 30">
            <a:extLst>
              <a:ext uri="{FF2B5EF4-FFF2-40B4-BE49-F238E27FC236}">
                <a16:creationId xmlns:a16="http://schemas.microsoft.com/office/drawing/2014/main" id="{E82E9D7F-8BF9-9A8D-CEB2-B0A2DEBB414A}"/>
              </a:ext>
            </a:extLst>
          </p:cNvPr>
          <p:cNvSpPr/>
          <p:nvPr/>
        </p:nvSpPr>
        <p:spPr>
          <a:xfrm>
            <a:off x="8948144" y="2272475"/>
            <a:ext cx="169609" cy="65531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365"/>
          </a:p>
        </p:txBody>
      </p:sp>
      <p:sp>
        <p:nvSpPr>
          <p:cNvPr id="32" name="Flecha: hacia abajo 31">
            <a:extLst>
              <a:ext uri="{FF2B5EF4-FFF2-40B4-BE49-F238E27FC236}">
                <a16:creationId xmlns:a16="http://schemas.microsoft.com/office/drawing/2014/main" id="{ACE1608E-F82D-D996-AB1D-F2D41B727C7C}"/>
              </a:ext>
            </a:extLst>
          </p:cNvPr>
          <p:cNvSpPr/>
          <p:nvPr/>
        </p:nvSpPr>
        <p:spPr>
          <a:xfrm>
            <a:off x="9012166" y="4404978"/>
            <a:ext cx="169609" cy="65531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365"/>
          </a:p>
        </p:txBody>
      </p:sp>
      <p:sp>
        <p:nvSpPr>
          <p:cNvPr id="33" name="Flecha: hacia abajo 32">
            <a:extLst>
              <a:ext uri="{FF2B5EF4-FFF2-40B4-BE49-F238E27FC236}">
                <a16:creationId xmlns:a16="http://schemas.microsoft.com/office/drawing/2014/main" id="{6809ED44-FB02-7429-8AD8-6A91C0B92FA3}"/>
              </a:ext>
            </a:extLst>
          </p:cNvPr>
          <p:cNvSpPr/>
          <p:nvPr/>
        </p:nvSpPr>
        <p:spPr>
          <a:xfrm>
            <a:off x="10852169" y="2224453"/>
            <a:ext cx="169609" cy="65531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365"/>
          </a:p>
        </p:txBody>
      </p:sp>
      <p:sp>
        <p:nvSpPr>
          <p:cNvPr id="34" name="Flecha: hacia abajo 33">
            <a:extLst>
              <a:ext uri="{FF2B5EF4-FFF2-40B4-BE49-F238E27FC236}">
                <a16:creationId xmlns:a16="http://schemas.microsoft.com/office/drawing/2014/main" id="{291FADE6-8114-54BD-3925-936991EA5F5F}"/>
              </a:ext>
            </a:extLst>
          </p:cNvPr>
          <p:cNvSpPr/>
          <p:nvPr/>
        </p:nvSpPr>
        <p:spPr>
          <a:xfrm>
            <a:off x="10844287" y="4404978"/>
            <a:ext cx="169609" cy="65531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365"/>
          </a:p>
        </p:txBody>
      </p:sp>
      <p:sp>
        <p:nvSpPr>
          <p:cNvPr id="27" name="object 4">
            <a:extLst>
              <a:ext uri="{FF2B5EF4-FFF2-40B4-BE49-F238E27FC236}">
                <a16:creationId xmlns:a16="http://schemas.microsoft.com/office/drawing/2014/main" id="{27E2071F-FD8C-7A90-D273-7E5DA139BD6B}"/>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28" name="object 5">
            <a:extLst>
              <a:ext uri="{FF2B5EF4-FFF2-40B4-BE49-F238E27FC236}">
                <a16:creationId xmlns:a16="http://schemas.microsoft.com/office/drawing/2014/main" id="{E7621902-1DC3-F891-4C44-B862438508C5}"/>
              </a:ext>
            </a:extLst>
          </p:cNvPr>
          <p:cNvGrpSpPr/>
          <p:nvPr/>
        </p:nvGrpSpPr>
        <p:grpSpPr>
          <a:xfrm>
            <a:off x="4495" y="6780549"/>
            <a:ext cx="12184380" cy="76200"/>
            <a:chOff x="4495" y="6780549"/>
            <a:chExt cx="12184380" cy="76200"/>
          </a:xfrm>
        </p:grpSpPr>
        <p:sp>
          <p:nvSpPr>
            <p:cNvPr id="29" name="object 6">
              <a:extLst>
                <a:ext uri="{FF2B5EF4-FFF2-40B4-BE49-F238E27FC236}">
                  <a16:creationId xmlns:a16="http://schemas.microsoft.com/office/drawing/2014/main" id="{2702C91E-F030-E8D7-643B-C186918C6FA2}"/>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30" name="object 7">
              <a:extLst>
                <a:ext uri="{FF2B5EF4-FFF2-40B4-BE49-F238E27FC236}">
                  <a16:creationId xmlns:a16="http://schemas.microsoft.com/office/drawing/2014/main" id="{4369B015-46ED-92C1-E235-CA2475797B13}"/>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35" name="object 8">
              <a:extLst>
                <a:ext uri="{FF2B5EF4-FFF2-40B4-BE49-F238E27FC236}">
                  <a16:creationId xmlns:a16="http://schemas.microsoft.com/office/drawing/2014/main" id="{94E54272-302C-C2CF-76CE-F9491D6B9C2B}"/>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36" name="object 9">
            <a:extLst>
              <a:ext uri="{FF2B5EF4-FFF2-40B4-BE49-F238E27FC236}">
                <a16:creationId xmlns:a16="http://schemas.microsoft.com/office/drawing/2014/main" id="{5460469F-7659-EC94-8F26-9D61E7BC954C}"/>
              </a:ext>
            </a:extLst>
          </p:cNvPr>
          <p:cNvGrpSpPr/>
          <p:nvPr/>
        </p:nvGrpSpPr>
        <p:grpSpPr>
          <a:xfrm>
            <a:off x="293905" y="212773"/>
            <a:ext cx="810260" cy="67310"/>
            <a:chOff x="1268266" y="510608"/>
            <a:chExt cx="810260" cy="67310"/>
          </a:xfrm>
        </p:grpSpPr>
        <p:sp>
          <p:nvSpPr>
            <p:cNvPr id="37" name="object 10">
              <a:extLst>
                <a:ext uri="{FF2B5EF4-FFF2-40B4-BE49-F238E27FC236}">
                  <a16:creationId xmlns:a16="http://schemas.microsoft.com/office/drawing/2014/main" id="{232AB2BF-36C2-ECD3-A2A2-9712C4167D3D}"/>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38" name="object 11">
              <a:extLst>
                <a:ext uri="{FF2B5EF4-FFF2-40B4-BE49-F238E27FC236}">
                  <a16:creationId xmlns:a16="http://schemas.microsoft.com/office/drawing/2014/main" id="{1D488D70-1444-6DBB-0A4A-F4E6907D918B}"/>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39" name="object 12">
              <a:extLst>
                <a:ext uri="{FF2B5EF4-FFF2-40B4-BE49-F238E27FC236}">
                  <a16:creationId xmlns:a16="http://schemas.microsoft.com/office/drawing/2014/main" id="{F640B244-93EB-AD98-1D09-12DCE9C4753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45556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504506"/>
            <a:ext cx="10002597" cy="1446550"/>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r>
              <a:rPr lang="es-MX" sz="2800" dirty="0"/>
              <a:t>4.2- Plan de Previsión de Recurso Humano</a:t>
            </a:r>
          </a:p>
          <a:p>
            <a:endParaRPr lang="es-MX" sz="2000" b="0" dirty="0">
              <a:solidFill>
                <a:schemeClr val="tx1"/>
              </a:solidFill>
            </a:endParaRPr>
          </a:p>
          <a:p>
            <a:r>
              <a:rPr lang="es-MX" sz="2000" dirty="0">
                <a:solidFill>
                  <a:schemeClr val="tx1"/>
                </a:solidFill>
              </a:rPr>
              <a:t>Luis Enrique López Carrizosa</a:t>
            </a:r>
          </a:p>
          <a:p>
            <a:r>
              <a:rPr lang="es-MX" sz="1600" dirty="0"/>
              <a:t> </a:t>
            </a:r>
            <a:r>
              <a:rPr lang="es-MX" sz="2000" b="0" dirty="0">
                <a:solidFill>
                  <a:schemeClr val="tx1"/>
                </a:solidFill>
              </a:rPr>
              <a:t>Grupo de Talento Humano</a:t>
            </a:r>
            <a:endParaRPr lang="es-CO" sz="2000" b="0" dirty="0">
              <a:solidFill>
                <a:schemeClr val="tx1"/>
              </a:solidFill>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186403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8D8B490C-ADF2-D40C-4826-7817FB277B21}"/>
              </a:ext>
            </a:extLst>
          </p:cNvPr>
          <p:cNvGraphicFramePr>
            <a:graphicFrameLocks/>
          </p:cNvGraphicFramePr>
          <p:nvPr/>
        </p:nvGraphicFramePr>
        <p:xfrm>
          <a:off x="619023" y="1608126"/>
          <a:ext cx="6007007" cy="42858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a 2">
            <a:extLst>
              <a:ext uri="{FF2B5EF4-FFF2-40B4-BE49-F238E27FC236}">
                <a16:creationId xmlns:a16="http://schemas.microsoft.com/office/drawing/2014/main" id="{3CFF0302-EF22-40DA-2D56-5F34F73A9412}"/>
              </a:ext>
            </a:extLst>
          </p:cNvPr>
          <p:cNvGraphicFramePr>
            <a:graphicFrameLocks noGrp="1"/>
          </p:cNvGraphicFramePr>
          <p:nvPr/>
        </p:nvGraphicFramePr>
        <p:xfrm>
          <a:off x="6949386" y="2364891"/>
          <a:ext cx="4485478" cy="2772275"/>
        </p:xfrm>
        <a:graphic>
          <a:graphicData uri="http://schemas.openxmlformats.org/drawingml/2006/table">
            <a:tbl>
              <a:tblPr>
                <a:tableStyleId>{5C22544A-7EE6-4342-B048-85BDC9FD1C3A}</a:tableStyleId>
              </a:tblPr>
              <a:tblGrid>
                <a:gridCol w="2529724">
                  <a:extLst>
                    <a:ext uri="{9D8B030D-6E8A-4147-A177-3AD203B41FA5}">
                      <a16:colId xmlns:a16="http://schemas.microsoft.com/office/drawing/2014/main" val="256413030"/>
                    </a:ext>
                  </a:extLst>
                </a:gridCol>
                <a:gridCol w="1955754">
                  <a:extLst>
                    <a:ext uri="{9D8B030D-6E8A-4147-A177-3AD203B41FA5}">
                      <a16:colId xmlns:a16="http://schemas.microsoft.com/office/drawing/2014/main" val="3622831662"/>
                    </a:ext>
                  </a:extLst>
                </a:gridCol>
              </a:tblGrid>
              <a:tr h="1369437">
                <a:tc>
                  <a:txBody>
                    <a:bodyPr/>
                    <a:lstStyle/>
                    <a:p>
                      <a:pPr algn="ctr" fontAlgn="b"/>
                      <a:r>
                        <a:rPr lang="es-MX" sz="1400" u="none" strike="noStrike" dirty="0">
                          <a:effectLst/>
                        </a:rPr>
                        <a:t>TOTAL EMPLEOS  PLANTA DE PERSONAL </a:t>
                      </a:r>
                      <a:endParaRPr lang="es-MX" sz="1400" b="1" i="0" u="none" strike="noStrike" dirty="0">
                        <a:solidFill>
                          <a:srgbClr val="000000"/>
                        </a:solidFill>
                        <a:effectLst/>
                        <a:latin typeface="Calibri" panose="020F0502020204030204" pitchFamily="34" charset="0"/>
                      </a:endParaRPr>
                    </a:p>
                  </a:txBody>
                  <a:tcPr marL="12515" marR="12515" marT="12515" marB="0" anchor="b"/>
                </a:tc>
                <a:tc>
                  <a:txBody>
                    <a:bodyPr/>
                    <a:lstStyle/>
                    <a:p>
                      <a:pPr algn="ctr" fontAlgn="ctr"/>
                      <a:r>
                        <a:rPr lang="es-CO" sz="1400" u="none" strike="noStrike">
                          <a:effectLst/>
                        </a:rPr>
                        <a:t>293</a:t>
                      </a:r>
                      <a:endParaRPr lang="es-CO" sz="1400" b="1" i="0" u="none" strike="noStrike">
                        <a:solidFill>
                          <a:srgbClr val="000000"/>
                        </a:solidFill>
                        <a:effectLst/>
                        <a:latin typeface="Calibri" panose="020F0502020204030204" pitchFamily="34" charset="0"/>
                      </a:endParaRPr>
                    </a:p>
                  </a:txBody>
                  <a:tcPr marL="12515" marR="12515" marT="12515" marB="0" anchor="ctr"/>
                </a:tc>
                <a:extLst>
                  <a:ext uri="{0D108BD9-81ED-4DB2-BD59-A6C34878D82A}">
                    <a16:rowId xmlns:a16="http://schemas.microsoft.com/office/drawing/2014/main" val="3672596107"/>
                  </a:ext>
                </a:extLst>
              </a:tr>
              <a:tr h="701419">
                <a:tc>
                  <a:txBody>
                    <a:bodyPr/>
                    <a:lstStyle/>
                    <a:p>
                      <a:pPr algn="ctr" fontAlgn="b"/>
                      <a:r>
                        <a:rPr lang="es-CO" sz="1400" u="none" strike="noStrike">
                          <a:effectLst/>
                        </a:rPr>
                        <a:t>EMPLEOS PROVISTOS</a:t>
                      </a:r>
                      <a:endParaRPr lang="es-CO" sz="1400" b="1" i="0" u="none" strike="noStrike">
                        <a:solidFill>
                          <a:srgbClr val="000000"/>
                        </a:solidFill>
                        <a:effectLst/>
                        <a:latin typeface="Calibri" panose="020F0502020204030204" pitchFamily="34" charset="0"/>
                      </a:endParaRPr>
                    </a:p>
                  </a:txBody>
                  <a:tcPr marL="12515" marR="12515" marT="12515" marB="0" anchor="b"/>
                </a:tc>
                <a:tc>
                  <a:txBody>
                    <a:bodyPr/>
                    <a:lstStyle/>
                    <a:p>
                      <a:pPr algn="ctr" fontAlgn="ctr"/>
                      <a:r>
                        <a:rPr lang="es-CO" sz="1400" u="none" strike="noStrike">
                          <a:effectLst/>
                        </a:rPr>
                        <a:t>256</a:t>
                      </a:r>
                      <a:endParaRPr lang="es-CO" sz="1400" b="1" i="0" u="none" strike="noStrike">
                        <a:solidFill>
                          <a:srgbClr val="000000"/>
                        </a:solidFill>
                        <a:effectLst/>
                        <a:latin typeface="Calibri" panose="020F0502020204030204" pitchFamily="34" charset="0"/>
                      </a:endParaRPr>
                    </a:p>
                  </a:txBody>
                  <a:tcPr marL="12515" marR="12515" marT="12515" marB="0" anchor="ctr"/>
                </a:tc>
                <a:extLst>
                  <a:ext uri="{0D108BD9-81ED-4DB2-BD59-A6C34878D82A}">
                    <a16:rowId xmlns:a16="http://schemas.microsoft.com/office/drawing/2014/main" val="1612041967"/>
                  </a:ext>
                </a:extLst>
              </a:tr>
              <a:tr h="701419">
                <a:tc>
                  <a:txBody>
                    <a:bodyPr/>
                    <a:lstStyle/>
                    <a:p>
                      <a:pPr algn="ctr" fontAlgn="b"/>
                      <a:r>
                        <a:rPr lang="es-CO" sz="1400" u="none" strike="noStrike">
                          <a:effectLst/>
                        </a:rPr>
                        <a:t>EMPLEOS VACANTES</a:t>
                      </a:r>
                      <a:endParaRPr lang="es-CO" sz="1400" b="1" i="0" u="none" strike="noStrike">
                        <a:solidFill>
                          <a:srgbClr val="000000"/>
                        </a:solidFill>
                        <a:effectLst/>
                        <a:latin typeface="Calibri" panose="020F0502020204030204" pitchFamily="34" charset="0"/>
                      </a:endParaRPr>
                    </a:p>
                  </a:txBody>
                  <a:tcPr marL="12515" marR="12515" marT="12515" marB="0" anchor="b"/>
                </a:tc>
                <a:tc>
                  <a:txBody>
                    <a:bodyPr/>
                    <a:lstStyle/>
                    <a:p>
                      <a:pPr algn="ctr" fontAlgn="ctr"/>
                      <a:r>
                        <a:rPr lang="es-CO" sz="1400" u="none" strike="noStrike" dirty="0">
                          <a:effectLst/>
                        </a:rPr>
                        <a:t>37</a:t>
                      </a:r>
                      <a:endParaRPr lang="es-CO" sz="1400" b="1" i="0" u="none" strike="noStrike" dirty="0">
                        <a:solidFill>
                          <a:srgbClr val="000000"/>
                        </a:solidFill>
                        <a:effectLst/>
                        <a:latin typeface="Calibri" panose="020F0502020204030204" pitchFamily="34" charset="0"/>
                      </a:endParaRPr>
                    </a:p>
                  </a:txBody>
                  <a:tcPr marL="12515" marR="12515" marT="12515" marB="0" anchor="ctr"/>
                </a:tc>
                <a:extLst>
                  <a:ext uri="{0D108BD9-81ED-4DB2-BD59-A6C34878D82A}">
                    <a16:rowId xmlns:a16="http://schemas.microsoft.com/office/drawing/2014/main" val="847167042"/>
                  </a:ext>
                </a:extLst>
              </a:tr>
            </a:tbl>
          </a:graphicData>
        </a:graphic>
      </p:graphicFrame>
      <p:sp>
        <p:nvSpPr>
          <p:cNvPr id="4" name="object 4">
            <a:extLst>
              <a:ext uri="{FF2B5EF4-FFF2-40B4-BE49-F238E27FC236}">
                <a16:creationId xmlns:a16="http://schemas.microsoft.com/office/drawing/2014/main" id="{BF60E15D-7066-FB0B-F230-341E5A4A6C22}"/>
              </a:ext>
            </a:extLst>
          </p:cNvPr>
          <p:cNvSpPr/>
          <p:nvPr/>
        </p:nvSpPr>
        <p:spPr>
          <a:xfrm>
            <a:off x="8432519" y="212773"/>
            <a:ext cx="3465576" cy="588263"/>
          </a:xfrm>
          <a:prstGeom prst="rect">
            <a:avLst/>
          </a:prstGeom>
          <a:blipFill>
            <a:blip r:embed="rId3" cstate="print"/>
            <a:stretch>
              <a:fillRect/>
            </a:stretch>
          </a:blipFill>
        </p:spPr>
        <p:txBody>
          <a:bodyPr wrap="square" lIns="0" tIns="0" rIns="0" bIns="0" rtlCol="0"/>
          <a:lstStyle/>
          <a:p>
            <a:endParaRPr/>
          </a:p>
        </p:txBody>
      </p:sp>
      <p:grpSp>
        <p:nvGrpSpPr>
          <p:cNvPr id="5" name="object 5">
            <a:extLst>
              <a:ext uri="{FF2B5EF4-FFF2-40B4-BE49-F238E27FC236}">
                <a16:creationId xmlns:a16="http://schemas.microsoft.com/office/drawing/2014/main" id="{14AF1919-DFAB-E1A5-CC12-67BB56770F03}"/>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981D509-21E0-797F-4C7E-16F948707CC4}"/>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F6CD45AE-7ADA-1FCD-A733-A6858757435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B484864-06CC-9D8E-ACE5-751E2F01F921}"/>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4A155920-A84A-EDE5-A145-91E274A0485E}"/>
              </a:ext>
            </a:extLst>
          </p:cNvPr>
          <p:cNvGrpSpPr/>
          <p:nvPr/>
        </p:nvGrpSpPr>
        <p:grpSpPr>
          <a:xfrm>
            <a:off x="293905" y="212773"/>
            <a:ext cx="810260" cy="67310"/>
            <a:chOff x="1268266" y="510608"/>
            <a:chExt cx="810260" cy="67310"/>
          </a:xfrm>
        </p:grpSpPr>
        <p:sp>
          <p:nvSpPr>
            <p:cNvPr id="13" name="object 10">
              <a:extLst>
                <a:ext uri="{FF2B5EF4-FFF2-40B4-BE49-F238E27FC236}">
                  <a16:creationId xmlns:a16="http://schemas.microsoft.com/office/drawing/2014/main" id="{2B37D3D5-282E-8E33-F667-B7A65707C6ED}"/>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4" name="object 11">
              <a:extLst>
                <a:ext uri="{FF2B5EF4-FFF2-40B4-BE49-F238E27FC236}">
                  <a16:creationId xmlns:a16="http://schemas.microsoft.com/office/drawing/2014/main" id="{CA0F8217-AD73-7310-D7D6-84F6C1F99FFE}"/>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5" name="object 12">
              <a:extLst>
                <a:ext uri="{FF2B5EF4-FFF2-40B4-BE49-F238E27FC236}">
                  <a16:creationId xmlns:a16="http://schemas.microsoft.com/office/drawing/2014/main" id="{C64F035D-F7BE-6213-549D-F3C4E4A27F83}"/>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2398837277"/>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3A615167-1785-8AAA-6A5E-E07100213605}"/>
              </a:ext>
            </a:extLst>
          </p:cNvPr>
          <p:cNvGraphicFramePr>
            <a:graphicFrameLocks/>
          </p:cNvGraphicFramePr>
          <p:nvPr/>
        </p:nvGraphicFramePr>
        <p:xfrm>
          <a:off x="524721" y="1131945"/>
          <a:ext cx="5969464" cy="50746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a:extLst>
              <a:ext uri="{FF2B5EF4-FFF2-40B4-BE49-F238E27FC236}">
                <a16:creationId xmlns:a16="http://schemas.microsoft.com/office/drawing/2014/main" id="{04F67376-2699-61AC-848C-090223405313}"/>
              </a:ext>
            </a:extLst>
          </p:cNvPr>
          <p:cNvGraphicFramePr>
            <a:graphicFrameLocks noGrp="1"/>
          </p:cNvGraphicFramePr>
          <p:nvPr/>
        </p:nvGraphicFramePr>
        <p:xfrm>
          <a:off x="6860852" y="1654735"/>
          <a:ext cx="4701219" cy="3946295"/>
        </p:xfrm>
        <a:graphic>
          <a:graphicData uri="http://schemas.openxmlformats.org/drawingml/2006/table">
            <a:tbl>
              <a:tblPr>
                <a:tableStyleId>{5C22544A-7EE6-4342-B048-85BDC9FD1C3A}</a:tableStyleId>
              </a:tblPr>
              <a:tblGrid>
                <a:gridCol w="1515085">
                  <a:extLst>
                    <a:ext uri="{9D8B030D-6E8A-4147-A177-3AD203B41FA5}">
                      <a16:colId xmlns:a16="http://schemas.microsoft.com/office/drawing/2014/main" val="968674974"/>
                    </a:ext>
                  </a:extLst>
                </a:gridCol>
                <a:gridCol w="1171326">
                  <a:extLst>
                    <a:ext uri="{9D8B030D-6E8A-4147-A177-3AD203B41FA5}">
                      <a16:colId xmlns:a16="http://schemas.microsoft.com/office/drawing/2014/main" val="731194027"/>
                    </a:ext>
                  </a:extLst>
                </a:gridCol>
                <a:gridCol w="945336">
                  <a:extLst>
                    <a:ext uri="{9D8B030D-6E8A-4147-A177-3AD203B41FA5}">
                      <a16:colId xmlns:a16="http://schemas.microsoft.com/office/drawing/2014/main" val="2541244996"/>
                    </a:ext>
                  </a:extLst>
                </a:gridCol>
                <a:gridCol w="1069472">
                  <a:extLst>
                    <a:ext uri="{9D8B030D-6E8A-4147-A177-3AD203B41FA5}">
                      <a16:colId xmlns:a16="http://schemas.microsoft.com/office/drawing/2014/main" val="3426148003"/>
                    </a:ext>
                  </a:extLst>
                </a:gridCol>
              </a:tblGrid>
              <a:tr h="650561">
                <a:tc>
                  <a:txBody>
                    <a:bodyPr/>
                    <a:lstStyle/>
                    <a:p>
                      <a:pPr algn="ctr" fontAlgn="ctr"/>
                      <a:r>
                        <a:rPr lang="es-CO" sz="1300" u="none" strike="noStrike">
                          <a:effectLst/>
                          <a:latin typeface="Work Sans" pitchFamily="2" charset="0"/>
                        </a:rPr>
                        <a:t>NIVEL</a:t>
                      </a:r>
                      <a:endParaRPr lang="es-CO" sz="1300" b="1"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dirty="0">
                          <a:effectLst/>
                          <a:latin typeface="Work Sans" pitchFamily="2" charset="0"/>
                        </a:rPr>
                        <a:t>TOTAL PLANTA DE PERSONAL</a:t>
                      </a:r>
                      <a:endParaRPr lang="es-CO" sz="1300" b="1" i="0" u="none" strike="noStrike" dirty="0">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TOTAL PLANTA PROVISTA</a:t>
                      </a:r>
                      <a:endParaRPr lang="es-CO" sz="1300" b="1"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TOTAL VACANTES</a:t>
                      </a:r>
                      <a:endParaRPr lang="es-CO" sz="1300" b="1" i="0" u="none" strike="noStrike">
                        <a:solidFill>
                          <a:srgbClr val="000000"/>
                        </a:solidFill>
                        <a:effectLst/>
                        <a:latin typeface="Work Sans" pitchFamily="2" charset="0"/>
                      </a:endParaRPr>
                    </a:p>
                  </a:txBody>
                  <a:tcPr marL="12515" marR="12515" marT="12515" marB="0" anchor="ctr"/>
                </a:tc>
                <a:extLst>
                  <a:ext uri="{0D108BD9-81ED-4DB2-BD59-A6C34878D82A}">
                    <a16:rowId xmlns:a16="http://schemas.microsoft.com/office/drawing/2014/main" val="1881921159"/>
                  </a:ext>
                </a:extLst>
              </a:tr>
              <a:tr h="549289">
                <a:tc>
                  <a:txBody>
                    <a:bodyPr/>
                    <a:lstStyle/>
                    <a:p>
                      <a:pPr algn="ctr" fontAlgn="ctr"/>
                      <a:r>
                        <a:rPr lang="es-CO" sz="1300" u="none" strike="noStrike">
                          <a:effectLst/>
                          <a:latin typeface="Work Sans" pitchFamily="2" charset="0"/>
                        </a:rPr>
                        <a:t>DIRECTIVO</a:t>
                      </a:r>
                      <a:endParaRPr lang="es-CO" sz="1300" b="1"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17</a:t>
                      </a:r>
                      <a:endParaRPr lang="es-CO" sz="1300" b="0"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13</a:t>
                      </a:r>
                      <a:endParaRPr lang="es-CO" sz="1300" b="0"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4</a:t>
                      </a:r>
                      <a:endParaRPr lang="es-CO" sz="1300" b="0" i="0" u="none" strike="noStrike">
                        <a:solidFill>
                          <a:srgbClr val="000000"/>
                        </a:solidFill>
                        <a:effectLst/>
                        <a:latin typeface="Work Sans" pitchFamily="2" charset="0"/>
                      </a:endParaRPr>
                    </a:p>
                  </a:txBody>
                  <a:tcPr marL="12515" marR="12515" marT="12515" marB="0" anchor="ctr"/>
                </a:tc>
                <a:extLst>
                  <a:ext uri="{0D108BD9-81ED-4DB2-BD59-A6C34878D82A}">
                    <a16:rowId xmlns:a16="http://schemas.microsoft.com/office/drawing/2014/main" val="3152314807"/>
                  </a:ext>
                </a:extLst>
              </a:tr>
              <a:tr h="549289">
                <a:tc>
                  <a:txBody>
                    <a:bodyPr/>
                    <a:lstStyle/>
                    <a:p>
                      <a:pPr algn="ctr" fontAlgn="ctr"/>
                      <a:r>
                        <a:rPr lang="es-CO" sz="1300" u="none" strike="noStrike">
                          <a:effectLst/>
                          <a:latin typeface="Work Sans" pitchFamily="2" charset="0"/>
                        </a:rPr>
                        <a:t>ASESOR</a:t>
                      </a:r>
                      <a:endParaRPr lang="es-CO" sz="1300" b="1"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18</a:t>
                      </a:r>
                      <a:endParaRPr lang="es-CO" sz="1300" b="0"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10</a:t>
                      </a:r>
                      <a:endParaRPr lang="es-CO" sz="1300" b="0"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8</a:t>
                      </a:r>
                      <a:endParaRPr lang="es-CO" sz="1300" b="0" i="0" u="none" strike="noStrike">
                        <a:solidFill>
                          <a:srgbClr val="000000"/>
                        </a:solidFill>
                        <a:effectLst/>
                        <a:latin typeface="Work Sans" pitchFamily="2" charset="0"/>
                      </a:endParaRPr>
                    </a:p>
                  </a:txBody>
                  <a:tcPr marL="12515" marR="12515" marT="12515" marB="0" anchor="ctr"/>
                </a:tc>
                <a:extLst>
                  <a:ext uri="{0D108BD9-81ED-4DB2-BD59-A6C34878D82A}">
                    <a16:rowId xmlns:a16="http://schemas.microsoft.com/office/drawing/2014/main" val="3652667979"/>
                  </a:ext>
                </a:extLst>
              </a:tr>
              <a:tr h="549289">
                <a:tc>
                  <a:txBody>
                    <a:bodyPr/>
                    <a:lstStyle/>
                    <a:p>
                      <a:pPr algn="ctr" fontAlgn="ctr"/>
                      <a:r>
                        <a:rPr lang="es-CO" sz="1300" u="none" strike="noStrike">
                          <a:effectLst/>
                          <a:latin typeface="Work Sans" pitchFamily="2" charset="0"/>
                        </a:rPr>
                        <a:t>PROFESIONAL</a:t>
                      </a:r>
                      <a:endParaRPr lang="es-CO" sz="1300" b="1"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150</a:t>
                      </a:r>
                      <a:endParaRPr lang="es-CO" sz="1300" b="0"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131</a:t>
                      </a:r>
                      <a:endParaRPr lang="es-CO" sz="1300" b="0"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19</a:t>
                      </a:r>
                      <a:endParaRPr lang="es-CO" sz="1300" b="0" i="0" u="none" strike="noStrike">
                        <a:solidFill>
                          <a:srgbClr val="000000"/>
                        </a:solidFill>
                        <a:effectLst/>
                        <a:latin typeface="Work Sans" pitchFamily="2" charset="0"/>
                      </a:endParaRPr>
                    </a:p>
                  </a:txBody>
                  <a:tcPr marL="12515" marR="12515" marT="12515" marB="0" anchor="ctr"/>
                </a:tc>
                <a:extLst>
                  <a:ext uri="{0D108BD9-81ED-4DB2-BD59-A6C34878D82A}">
                    <a16:rowId xmlns:a16="http://schemas.microsoft.com/office/drawing/2014/main" val="1664682424"/>
                  </a:ext>
                </a:extLst>
              </a:tr>
              <a:tr h="549289">
                <a:tc>
                  <a:txBody>
                    <a:bodyPr/>
                    <a:lstStyle/>
                    <a:p>
                      <a:pPr algn="ctr" fontAlgn="ctr"/>
                      <a:r>
                        <a:rPr lang="es-CO" sz="1300" u="none" strike="noStrike">
                          <a:effectLst/>
                          <a:latin typeface="Work Sans" pitchFamily="2" charset="0"/>
                        </a:rPr>
                        <a:t>TÉCNICO</a:t>
                      </a:r>
                      <a:endParaRPr lang="es-CO" sz="1300" b="1"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38</a:t>
                      </a:r>
                      <a:endParaRPr lang="es-CO" sz="1300" b="0"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33</a:t>
                      </a:r>
                      <a:endParaRPr lang="es-CO" sz="1300" b="0"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5</a:t>
                      </a:r>
                      <a:endParaRPr lang="es-CO" sz="1300" b="0" i="0" u="none" strike="noStrike">
                        <a:solidFill>
                          <a:srgbClr val="000000"/>
                        </a:solidFill>
                        <a:effectLst/>
                        <a:latin typeface="Work Sans" pitchFamily="2" charset="0"/>
                      </a:endParaRPr>
                    </a:p>
                  </a:txBody>
                  <a:tcPr marL="12515" marR="12515" marT="12515" marB="0" anchor="ctr"/>
                </a:tc>
                <a:extLst>
                  <a:ext uri="{0D108BD9-81ED-4DB2-BD59-A6C34878D82A}">
                    <a16:rowId xmlns:a16="http://schemas.microsoft.com/office/drawing/2014/main" val="4238836972"/>
                  </a:ext>
                </a:extLst>
              </a:tr>
              <a:tr h="549289">
                <a:tc>
                  <a:txBody>
                    <a:bodyPr/>
                    <a:lstStyle/>
                    <a:p>
                      <a:pPr algn="ctr" fontAlgn="ctr"/>
                      <a:r>
                        <a:rPr lang="es-CO" sz="1300" u="none" strike="noStrike">
                          <a:effectLst/>
                          <a:latin typeface="Work Sans" pitchFamily="2" charset="0"/>
                        </a:rPr>
                        <a:t>ASISTENCIAL</a:t>
                      </a:r>
                      <a:endParaRPr lang="es-CO" sz="1300" b="1"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70</a:t>
                      </a:r>
                      <a:endParaRPr lang="es-CO" sz="1300" b="0"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69</a:t>
                      </a:r>
                      <a:endParaRPr lang="es-CO" sz="1300" b="0"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1</a:t>
                      </a:r>
                      <a:endParaRPr lang="es-CO" sz="1300" b="0" i="0" u="none" strike="noStrike">
                        <a:solidFill>
                          <a:srgbClr val="000000"/>
                        </a:solidFill>
                        <a:effectLst/>
                        <a:latin typeface="Work Sans" pitchFamily="2" charset="0"/>
                      </a:endParaRPr>
                    </a:p>
                  </a:txBody>
                  <a:tcPr marL="12515" marR="12515" marT="12515" marB="0" anchor="ctr"/>
                </a:tc>
                <a:extLst>
                  <a:ext uri="{0D108BD9-81ED-4DB2-BD59-A6C34878D82A}">
                    <a16:rowId xmlns:a16="http://schemas.microsoft.com/office/drawing/2014/main" val="4069477221"/>
                  </a:ext>
                </a:extLst>
              </a:tr>
              <a:tr h="549289">
                <a:tc>
                  <a:txBody>
                    <a:bodyPr/>
                    <a:lstStyle/>
                    <a:p>
                      <a:pPr algn="ctr" fontAlgn="ctr"/>
                      <a:r>
                        <a:rPr lang="es-CO" sz="1300" u="none" strike="noStrike" dirty="0">
                          <a:effectLst/>
                          <a:latin typeface="Work Sans" pitchFamily="2" charset="0"/>
                        </a:rPr>
                        <a:t>TOTAL</a:t>
                      </a:r>
                      <a:endParaRPr lang="es-CO" sz="1300" b="1" i="0" u="none" strike="noStrike" dirty="0">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293</a:t>
                      </a:r>
                      <a:endParaRPr lang="es-CO" sz="1300" b="1"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a:effectLst/>
                          <a:latin typeface="Work Sans" pitchFamily="2" charset="0"/>
                        </a:rPr>
                        <a:t>256</a:t>
                      </a:r>
                      <a:endParaRPr lang="es-CO" sz="1300" b="1" i="0" u="none" strike="noStrike">
                        <a:solidFill>
                          <a:srgbClr val="000000"/>
                        </a:solidFill>
                        <a:effectLst/>
                        <a:latin typeface="Work Sans" pitchFamily="2" charset="0"/>
                      </a:endParaRPr>
                    </a:p>
                  </a:txBody>
                  <a:tcPr marL="12515" marR="12515" marT="12515" marB="0" anchor="ctr"/>
                </a:tc>
                <a:tc>
                  <a:txBody>
                    <a:bodyPr/>
                    <a:lstStyle/>
                    <a:p>
                      <a:pPr algn="ctr" fontAlgn="ctr"/>
                      <a:r>
                        <a:rPr lang="es-CO" sz="1300" u="none" strike="noStrike" dirty="0">
                          <a:effectLst/>
                          <a:latin typeface="Work Sans" pitchFamily="2" charset="0"/>
                        </a:rPr>
                        <a:t>37</a:t>
                      </a:r>
                      <a:endParaRPr lang="es-CO" sz="1300" b="1" i="0" u="none" strike="noStrike" dirty="0">
                        <a:solidFill>
                          <a:srgbClr val="000000"/>
                        </a:solidFill>
                        <a:effectLst/>
                        <a:latin typeface="Work Sans" pitchFamily="2" charset="0"/>
                      </a:endParaRPr>
                    </a:p>
                  </a:txBody>
                  <a:tcPr marL="12515" marR="12515" marT="12515" marB="0" anchor="ctr"/>
                </a:tc>
                <a:extLst>
                  <a:ext uri="{0D108BD9-81ED-4DB2-BD59-A6C34878D82A}">
                    <a16:rowId xmlns:a16="http://schemas.microsoft.com/office/drawing/2014/main" val="3276303692"/>
                  </a:ext>
                </a:extLst>
              </a:tr>
            </a:tbl>
          </a:graphicData>
        </a:graphic>
      </p:graphicFrame>
      <p:sp>
        <p:nvSpPr>
          <p:cNvPr id="2" name="object 4">
            <a:extLst>
              <a:ext uri="{FF2B5EF4-FFF2-40B4-BE49-F238E27FC236}">
                <a16:creationId xmlns:a16="http://schemas.microsoft.com/office/drawing/2014/main" id="{C6E1EB04-9606-98EA-7DCD-43A6EB767720}"/>
              </a:ext>
            </a:extLst>
          </p:cNvPr>
          <p:cNvSpPr/>
          <p:nvPr/>
        </p:nvSpPr>
        <p:spPr>
          <a:xfrm>
            <a:off x="8432519" y="212773"/>
            <a:ext cx="3465576" cy="588263"/>
          </a:xfrm>
          <a:prstGeom prst="rect">
            <a:avLst/>
          </a:prstGeom>
          <a:blipFill>
            <a:blip r:embed="rId3" cstate="print"/>
            <a:stretch>
              <a:fillRect/>
            </a:stretch>
          </a:blipFill>
        </p:spPr>
        <p:txBody>
          <a:bodyPr wrap="square" lIns="0" tIns="0" rIns="0" bIns="0" rtlCol="0"/>
          <a:lstStyle/>
          <a:p>
            <a:endParaRPr/>
          </a:p>
        </p:txBody>
      </p:sp>
      <p:grpSp>
        <p:nvGrpSpPr>
          <p:cNvPr id="3" name="object 5">
            <a:extLst>
              <a:ext uri="{FF2B5EF4-FFF2-40B4-BE49-F238E27FC236}">
                <a16:creationId xmlns:a16="http://schemas.microsoft.com/office/drawing/2014/main" id="{AC2FC745-4FEE-7994-B117-19E513A2AA4F}"/>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F196D0FF-D511-632E-26AB-3EBF80B479A5}"/>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55F60291-F69B-FCA1-1297-20F7BCF8053C}"/>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FB1F55BE-30F7-F28A-104A-D240D9AF273C}"/>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3DD77305-BE88-FF05-258D-58FF51193C3B}"/>
              </a:ext>
            </a:extLst>
          </p:cNvPr>
          <p:cNvGrpSpPr/>
          <p:nvPr/>
        </p:nvGrpSpPr>
        <p:grpSpPr>
          <a:xfrm>
            <a:off x="293905" y="212773"/>
            <a:ext cx="810260" cy="67310"/>
            <a:chOff x="1268266" y="510608"/>
            <a:chExt cx="810260" cy="67310"/>
          </a:xfrm>
        </p:grpSpPr>
        <p:sp>
          <p:nvSpPr>
            <p:cNvPr id="13" name="object 10">
              <a:extLst>
                <a:ext uri="{FF2B5EF4-FFF2-40B4-BE49-F238E27FC236}">
                  <a16:creationId xmlns:a16="http://schemas.microsoft.com/office/drawing/2014/main" id="{B077353F-9F7B-7848-8CD9-5A7075409BA9}"/>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4" name="object 11">
              <a:extLst>
                <a:ext uri="{FF2B5EF4-FFF2-40B4-BE49-F238E27FC236}">
                  <a16:creationId xmlns:a16="http://schemas.microsoft.com/office/drawing/2014/main" id="{2A868E17-DF45-093F-F538-E767B4C4CD7F}"/>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5" name="object 12">
              <a:extLst>
                <a:ext uri="{FF2B5EF4-FFF2-40B4-BE49-F238E27FC236}">
                  <a16:creationId xmlns:a16="http://schemas.microsoft.com/office/drawing/2014/main" id="{9FB94D32-63EB-AA8D-8AA6-E0D571BAD603}"/>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205766700"/>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484235"/>
            <a:ext cx="10002597" cy="1508105"/>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r>
              <a:rPr lang="es-MX" sz="2800" dirty="0"/>
              <a:t>4.3- Plan Anual de Vacantes  </a:t>
            </a:r>
          </a:p>
          <a:p>
            <a:endParaRPr lang="es-MX" dirty="0"/>
          </a:p>
          <a:p>
            <a:r>
              <a:rPr lang="es-MX" sz="2000" dirty="0">
                <a:solidFill>
                  <a:schemeClr val="tx1"/>
                </a:solidFill>
              </a:rPr>
              <a:t>Luis Enrique López Carrizosa</a:t>
            </a:r>
          </a:p>
          <a:p>
            <a:r>
              <a:rPr lang="es-MX" sz="2000" b="0" dirty="0">
                <a:solidFill>
                  <a:schemeClr val="tx1"/>
                </a:solidFill>
              </a:rPr>
              <a:t>Grupo de Talento Humano</a:t>
            </a:r>
            <a:endParaRPr lang="es-CO" sz="2000" b="0" dirty="0">
              <a:solidFill>
                <a:schemeClr val="tx1"/>
              </a:solidFill>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1795225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EE773B0-B755-A3CF-8624-8003AC39BACF}"/>
              </a:ext>
            </a:extLst>
          </p:cNvPr>
          <p:cNvGraphicFramePr/>
          <p:nvPr/>
        </p:nvGraphicFramePr>
        <p:xfrm>
          <a:off x="2251016" y="1860031"/>
          <a:ext cx="7689968" cy="4456652"/>
        </p:xfrm>
        <a:graphic>
          <a:graphicData uri="http://schemas.openxmlformats.org/drawingml/2006/chart">
            <c:chart xmlns:c="http://schemas.openxmlformats.org/drawingml/2006/chart" xmlns:r="http://schemas.openxmlformats.org/officeDocument/2006/relationships" r:id="rId2"/>
          </a:graphicData>
        </a:graphic>
      </p:graphicFrame>
      <p:sp>
        <p:nvSpPr>
          <p:cNvPr id="14" name="CuadroTexto 13">
            <a:extLst>
              <a:ext uri="{FF2B5EF4-FFF2-40B4-BE49-F238E27FC236}">
                <a16:creationId xmlns:a16="http://schemas.microsoft.com/office/drawing/2014/main" id="{2A4B038C-F725-B9C6-36C1-A42E4C1E6564}"/>
              </a:ext>
            </a:extLst>
          </p:cNvPr>
          <p:cNvSpPr txBox="1"/>
          <p:nvPr/>
        </p:nvSpPr>
        <p:spPr>
          <a:xfrm>
            <a:off x="1321018" y="1032568"/>
            <a:ext cx="9930101" cy="496739"/>
          </a:xfrm>
          <a:prstGeom prst="rect">
            <a:avLst/>
          </a:prstGeom>
          <a:noFill/>
        </p:spPr>
        <p:txBody>
          <a:bodyPr wrap="square">
            <a:spAutoFit/>
          </a:bodyPr>
          <a:lstStyle/>
          <a:p>
            <a:pPr algn="ctr"/>
            <a:r>
              <a:rPr lang="es-ES" sz="2628" b="1" dirty="0">
                <a:effectLst>
                  <a:outerShdw blurRad="38100" dist="38100" dir="2700000" algn="tl">
                    <a:srgbClr val="000000">
                      <a:alpha val="43137"/>
                    </a:srgbClr>
                  </a:outerShdw>
                </a:effectLst>
                <a:latin typeface="Work Sans" pitchFamily="2" charset="0"/>
              </a:rPr>
              <a:t>PLANTA DE PERSONAL AL 31 DE DICIEMBRE DE 2022</a:t>
            </a:r>
            <a:endParaRPr lang="es-CO" sz="2628" b="1" dirty="0">
              <a:effectLst>
                <a:outerShdw blurRad="38100" dist="38100" dir="2700000" algn="tl">
                  <a:srgbClr val="000000">
                    <a:alpha val="43137"/>
                  </a:srgbClr>
                </a:outerShdw>
              </a:effectLst>
              <a:latin typeface="Work Sans" pitchFamily="2" charset="0"/>
            </a:endParaRPr>
          </a:p>
        </p:txBody>
      </p:sp>
      <p:sp>
        <p:nvSpPr>
          <p:cNvPr id="3" name="object 4">
            <a:extLst>
              <a:ext uri="{FF2B5EF4-FFF2-40B4-BE49-F238E27FC236}">
                <a16:creationId xmlns:a16="http://schemas.microsoft.com/office/drawing/2014/main" id="{5FBBA013-51DE-417F-ADCB-0699C71E49C5}"/>
              </a:ext>
            </a:extLst>
          </p:cNvPr>
          <p:cNvSpPr/>
          <p:nvPr/>
        </p:nvSpPr>
        <p:spPr>
          <a:xfrm>
            <a:off x="8432519" y="212773"/>
            <a:ext cx="3465576" cy="588263"/>
          </a:xfrm>
          <a:prstGeom prst="rect">
            <a:avLst/>
          </a:prstGeom>
          <a:blipFill>
            <a:blip r:embed="rId3"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A776686D-B582-0199-0847-6275FDF63A3F}"/>
              </a:ext>
            </a:extLst>
          </p:cNvPr>
          <p:cNvGrpSpPr/>
          <p:nvPr/>
        </p:nvGrpSpPr>
        <p:grpSpPr>
          <a:xfrm>
            <a:off x="4495" y="6780549"/>
            <a:ext cx="12184380" cy="76200"/>
            <a:chOff x="4495" y="6780549"/>
            <a:chExt cx="12184380" cy="76200"/>
          </a:xfrm>
        </p:grpSpPr>
        <p:sp>
          <p:nvSpPr>
            <p:cNvPr id="5" name="object 6">
              <a:extLst>
                <a:ext uri="{FF2B5EF4-FFF2-40B4-BE49-F238E27FC236}">
                  <a16:creationId xmlns:a16="http://schemas.microsoft.com/office/drawing/2014/main" id="{D92ED6CC-8F61-04CB-4719-50806557F866}"/>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6" name="object 7">
              <a:extLst>
                <a:ext uri="{FF2B5EF4-FFF2-40B4-BE49-F238E27FC236}">
                  <a16:creationId xmlns:a16="http://schemas.microsoft.com/office/drawing/2014/main" id="{85B59E4C-E984-10ED-AD7C-06FA2D2DEAFB}"/>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7" name="object 8">
              <a:extLst>
                <a:ext uri="{FF2B5EF4-FFF2-40B4-BE49-F238E27FC236}">
                  <a16:creationId xmlns:a16="http://schemas.microsoft.com/office/drawing/2014/main" id="{A06B90F1-A334-3FEA-F5B5-FB52E2B00ECA}"/>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8" name="object 9">
            <a:extLst>
              <a:ext uri="{FF2B5EF4-FFF2-40B4-BE49-F238E27FC236}">
                <a16:creationId xmlns:a16="http://schemas.microsoft.com/office/drawing/2014/main" id="{EE912563-6ABA-BF67-CBE2-A71014F7AF97}"/>
              </a:ext>
            </a:extLst>
          </p:cNvPr>
          <p:cNvGrpSpPr/>
          <p:nvPr/>
        </p:nvGrpSpPr>
        <p:grpSpPr>
          <a:xfrm>
            <a:off x="293905" y="212773"/>
            <a:ext cx="810260" cy="67310"/>
            <a:chOff x="1268266" y="510608"/>
            <a:chExt cx="810260" cy="67310"/>
          </a:xfrm>
        </p:grpSpPr>
        <p:sp>
          <p:nvSpPr>
            <p:cNvPr id="9" name="object 10">
              <a:extLst>
                <a:ext uri="{FF2B5EF4-FFF2-40B4-BE49-F238E27FC236}">
                  <a16:creationId xmlns:a16="http://schemas.microsoft.com/office/drawing/2014/main" id="{DDCC545D-6697-7A8F-EE18-E19FA1FDC483}"/>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3" name="object 11">
              <a:extLst>
                <a:ext uri="{FF2B5EF4-FFF2-40B4-BE49-F238E27FC236}">
                  <a16:creationId xmlns:a16="http://schemas.microsoft.com/office/drawing/2014/main" id="{CF5D34B6-B148-365F-1FDC-ED22A58138F9}"/>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5" name="object 12">
              <a:extLst>
                <a:ext uri="{FF2B5EF4-FFF2-40B4-BE49-F238E27FC236}">
                  <a16:creationId xmlns:a16="http://schemas.microsoft.com/office/drawing/2014/main" id="{D3009915-42C7-942D-1DFF-736D56C2E94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249443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B1096900-11E5-954F-D11A-238F1F07B8C6}"/>
              </a:ext>
            </a:extLst>
          </p:cNvPr>
          <p:cNvGraphicFramePr/>
          <p:nvPr/>
        </p:nvGraphicFramePr>
        <p:xfrm>
          <a:off x="629910" y="1367466"/>
          <a:ext cx="5466090" cy="4691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a:extLst>
              <a:ext uri="{FF2B5EF4-FFF2-40B4-BE49-F238E27FC236}">
                <a16:creationId xmlns:a16="http://schemas.microsoft.com/office/drawing/2014/main" id="{7729B987-A7C7-E246-9FAE-222A0EECF34E}"/>
              </a:ext>
            </a:extLst>
          </p:cNvPr>
          <p:cNvGraphicFramePr>
            <a:graphicFrameLocks noGrp="1"/>
          </p:cNvGraphicFramePr>
          <p:nvPr/>
        </p:nvGraphicFramePr>
        <p:xfrm>
          <a:off x="6436685" y="1997328"/>
          <a:ext cx="4883910" cy="2661844"/>
        </p:xfrm>
        <a:graphic>
          <a:graphicData uri="http://schemas.openxmlformats.org/drawingml/2006/table">
            <a:tbl>
              <a:tblPr/>
              <a:tblGrid>
                <a:gridCol w="2068329">
                  <a:extLst>
                    <a:ext uri="{9D8B030D-6E8A-4147-A177-3AD203B41FA5}">
                      <a16:colId xmlns:a16="http://schemas.microsoft.com/office/drawing/2014/main" val="2026440070"/>
                    </a:ext>
                  </a:extLst>
                </a:gridCol>
                <a:gridCol w="1317253">
                  <a:extLst>
                    <a:ext uri="{9D8B030D-6E8A-4147-A177-3AD203B41FA5}">
                      <a16:colId xmlns:a16="http://schemas.microsoft.com/office/drawing/2014/main" val="3665486861"/>
                    </a:ext>
                  </a:extLst>
                </a:gridCol>
                <a:gridCol w="1498328">
                  <a:extLst>
                    <a:ext uri="{9D8B030D-6E8A-4147-A177-3AD203B41FA5}">
                      <a16:colId xmlns:a16="http://schemas.microsoft.com/office/drawing/2014/main" val="3823306740"/>
                    </a:ext>
                  </a:extLst>
                </a:gridCol>
              </a:tblGrid>
              <a:tr h="821348">
                <a:tc>
                  <a:txBody>
                    <a:bodyPr/>
                    <a:lstStyle/>
                    <a:p>
                      <a:pPr algn="ctr"/>
                      <a:r>
                        <a:rPr lang="es-ES" sz="1200" b="1" kern="150" dirty="0">
                          <a:effectLst/>
                          <a:latin typeface="Arial" panose="020B0604020202020204" pitchFamily="34" charset="0"/>
                          <a:ea typeface="Arial Unicode MS"/>
                          <a:cs typeface="Arial Narrow" panose="020B0606020202030204" pitchFamily="34" charset="0"/>
                        </a:rPr>
                        <a:t>NIVEL DEL EMPLEO</a:t>
                      </a:r>
                      <a:endParaRPr lang="es-CO" sz="1200" kern="150" dirty="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b="1" kern="150" dirty="0">
                          <a:effectLst/>
                          <a:latin typeface="Arial" panose="020B0604020202020204" pitchFamily="34" charset="0"/>
                          <a:ea typeface="Arial Unicode MS"/>
                          <a:cs typeface="Arial Narrow" panose="020B0606020202030204" pitchFamily="34" charset="0"/>
                        </a:rPr>
                        <a:t>EMPLEOS CARRERA ADMINISTRATIVA</a:t>
                      </a:r>
                      <a:endParaRPr lang="es-CO" sz="1200" kern="150" dirty="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b="1" kern="150" dirty="0">
                          <a:effectLst/>
                          <a:latin typeface="Arial" panose="020B0604020202020204" pitchFamily="34" charset="0"/>
                          <a:ea typeface="Arial Unicode MS"/>
                          <a:cs typeface="Arial Narrow" panose="020B0606020202030204" pitchFamily="34" charset="0"/>
                        </a:rPr>
                        <a:t>EMPLEOS LIBRE NOMBRAMIENTO Y REMOCIÓN</a:t>
                      </a:r>
                      <a:endParaRPr lang="es-CO" sz="1200" kern="150" dirty="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979792"/>
                  </a:ext>
                </a:extLst>
              </a:tr>
              <a:tr h="205337">
                <a:tc>
                  <a:txBody>
                    <a:bodyPr/>
                    <a:lstStyle/>
                    <a:p>
                      <a:pPr algn="ctr"/>
                      <a:r>
                        <a:rPr lang="es-ES" sz="1200" kern="150">
                          <a:effectLst/>
                          <a:latin typeface="Arial" panose="020B0604020202020204" pitchFamily="34" charset="0"/>
                          <a:ea typeface="Arial Unicode MS"/>
                          <a:cs typeface="Arial Narrow" panose="020B0606020202030204" pitchFamily="34" charset="0"/>
                        </a:rPr>
                        <a:t>Directivo</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kern="150">
                          <a:effectLst/>
                          <a:latin typeface="Arial" panose="020B0604020202020204" pitchFamily="34" charset="0"/>
                          <a:ea typeface="Arial Unicode MS"/>
                          <a:cs typeface="Arial Narrow" panose="020B0606020202030204" pitchFamily="34" charset="0"/>
                        </a:rPr>
                        <a:t> </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kern="150">
                          <a:effectLst/>
                          <a:latin typeface="Arial" panose="020B0604020202020204" pitchFamily="34" charset="0"/>
                          <a:ea typeface="Arial Unicode MS"/>
                          <a:cs typeface="Arial Narrow" panose="020B0606020202030204" pitchFamily="34" charset="0"/>
                        </a:rPr>
                        <a:t>11</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653252"/>
                  </a:ext>
                </a:extLst>
              </a:tr>
              <a:tr h="205337">
                <a:tc>
                  <a:txBody>
                    <a:bodyPr/>
                    <a:lstStyle/>
                    <a:p>
                      <a:pPr algn="ctr"/>
                      <a:r>
                        <a:rPr lang="es-ES" sz="1200" kern="150">
                          <a:effectLst/>
                          <a:latin typeface="Arial" panose="020B0604020202020204" pitchFamily="34" charset="0"/>
                          <a:ea typeface="Arial Unicode MS"/>
                          <a:cs typeface="Arial Narrow" panose="020B0606020202030204" pitchFamily="34" charset="0"/>
                        </a:rPr>
                        <a:t>Asesor</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kern="150" dirty="0">
                          <a:effectLst/>
                          <a:latin typeface="Arial" panose="020B0604020202020204" pitchFamily="34" charset="0"/>
                          <a:ea typeface="Arial Unicode MS"/>
                          <a:cs typeface="Arial Narrow" panose="020B0606020202030204" pitchFamily="34" charset="0"/>
                        </a:rPr>
                        <a:t>2</a:t>
                      </a:r>
                      <a:endParaRPr lang="es-CO" sz="1200" kern="150" dirty="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kern="150">
                          <a:effectLst/>
                          <a:latin typeface="Arial" panose="020B0604020202020204" pitchFamily="34" charset="0"/>
                          <a:ea typeface="Arial Unicode MS"/>
                          <a:cs typeface="Arial Narrow" panose="020B0606020202030204" pitchFamily="34" charset="0"/>
                        </a:rPr>
                        <a:t>7</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841838"/>
                  </a:ext>
                </a:extLst>
              </a:tr>
              <a:tr h="205337">
                <a:tc>
                  <a:txBody>
                    <a:bodyPr/>
                    <a:lstStyle/>
                    <a:p>
                      <a:pPr algn="ctr"/>
                      <a:r>
                        <a:rPr lang="es-ES" sz="1200" kern="150">
                          <a:effectLst/>
                          <a:latin typeface="Arial" panose="020B0604020202020204" pitchFamily="34" charset="0"/>
                          <a:ea typeface="Arial Unicode MS"/>
                          <a:cs typeface="Arial Narrow" panose="020B0606020202030204" pitchFamily="34" charset="0"/>
                        </a:rPr>
                        <a:t>Profesional</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kern="150">
                          <a:effectLst/>
                          <a:latin typeface="Arial" panose="020B0604020202020204" pitchFamily="34" charset="0"/>
                          <a:ea typeface="Arial Unicode MS"/>
                          <a:cs typeface="Arial Narrow" panose="020B0606020202030204" pitchFamily="34" charset="0"/>
                        </a:rPr>
                        <a:t>131</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kern="150">
                          <a:effectLst/>
                          <a:latin typeface="Arial" panose="020B0604020202020204" pitchFamily="34" charset="0"/>
                          <a:ea typeface="Arial Unicode MS"/>
                          <a:cs typeface="Arial Narrow" panose="020B0606020202030204" pitchFamily="34" charset="0"/>
                        </a:rPr>
                        <a:t>4</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239251"/>
                  </a:ext>
                </a:extLst>
              </a:tr>
              <a:tr h="205337">
                <a:tc>
                  <a:txBody>
                    <a:bodyPr/>
                    <a:lstStyle/>
                    <a:p>
                      <a:pPr algn="ctr"/>
                      <a:r>
                        <a:rPr lang="es-ES" sz="1200" kern="150">
                          <a:effectLst/>
                          <a:latin typeface="Arial" panose="020B0604020202020204" pitchFamily="34" charset="0"/>
                          <a:ea typeface="Arial Unicode MS"/>
                          <a:cs typeface="Arial Narrow" panose="020B0606020202030204" pitchFamily="34" charset="0"/>
                        </a:rPr>
                        <a:t>Técnico</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kern="150">
                          <a:effectLst/>
                          <a:latin typeface="Arial" panose="020B0604020202020204" pitchFamily="34" charset="0"/>
                          <a:ea typeface="Arial Unicode MS"/>
                          <a:cs typeface="Arial Narrow" panose="020B0606020202030204" pitchFamily="34" charset="0"/>
                        </a:rPr>
                        <a:t>33</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kern="150">
                          <a:effectLst/>
                          <a:latin typeface="Arial" panose="020B0604020202020204" pitchFamily="34" charset="0"/>
                          <a:ea typeface="Arial Unicode MS"/>
                          <a:cs typeface="Arial Narrow" panose="020B0606020202030204" pitchFamily="34" charset="0"/>
                        </a:rPr>
                        <a:t>1</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983527"/>
                  </a:ext>
                </a:extLst>
              </a:tr>
              <a:tr h="205337">
                <a:tc>
                  <a:txBody>
                    <a:bodyPr/>
                    <a:lstStyle/>
                    <a:p>
                      <a:pPr algn="ctr"/>
                      <a:r>
                        <a:rPr lang="es-ES" sz="1200" kern="150">
                          <a:effectLst/>
                          <a:latin typeface="Arial" panose="020B0604020202020204" pitchFamily="34" charset="0"/>
                          <a:ea typeface="Arial Unicode MS"/>
                          <a:cs typeface="Arial Narrow" panose="020B0606020202030204" pitchFamily="34" charset="0"/>
                        </a:rPr>
                        <a:t>Asistencial</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kern="150">
                          <a:effectLst/>
                          <a:latin typeface="Arial" panose="020B0604020202020204" pitchFamily="34" charset="0"/>
                          <a:ea typeface="Arial Unicode MS"/>
                          <a:cs typeface="Arial Narrow" panose="020B0606020202030204" pitchFamily="34" charset="0"/>
                        </a:rPr>
                        <a:t>67</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kern="150" dirty="0">
                          <a:effectLst/>
                          <a:latin typeface="Arial" panose="020B0604020202020204" pitchFamily="34" charset="0"/>
                          <a:ea typeface="Arial Unicode MS"/>
                          <a:cs typeface="Arial Narrow" panose="020B0606020202030204" pitchFamily="34" charset="0"/>
                        </a:rPr>
                        <a:t>3</a:t>
                      </a:r>
                      <a:endParaRPr lang="es-CO" sz="1200" kern="150" dirty="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507793"/>
                  </a:ext>
                </a:extLst>
              </a:tr>
              <a:tr h="205337">
                <a:tc>
                  <a:txBody>
                    <a:bodyPr/>
                    <a:lstStyle/>
                    <a:p>
                      <a:pPr algn="ctr"/>
                      <a:r>
                        <a:rPr lang="es-ES" sz="1200" b="1" kern="150">
                          <a:effectLst/>
                          <a:latin typeface="Arial" panose="020B0604020202020204" pitchFamily="34" charset="0"/>
                          <a:ea typeface="Arial Unicode MS"/>
                          <a:cs typeface="Arial Narrow" panose="020B0606020202030204" pitchFamily="34" charset="0"/>
                        </a:rPr>
                        <a:t>TOTAL</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b="1" kern="150">
                          <a:effectLst/>
                          <a:latin typeface="Arial" panose="020B0604020202020204" pitchFamily="34" charset="0"/>
                          <a:ea typeface="Arial Unicode MS"/>
                          <a:cs typeface="Arial Narrow" panose="020B0606020202030204" pitchFamily="34" charset="0"/>
                        </a:rPr>
                        <a:t>233</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b="1" kern="150" dirty="0">
                          <a:effectLst/>
                          <a:latin typeface="Arial" panose="020B0604020202020204" pitchFamily="34" charset="0"/>
                          <a:ea typeface="Arial Unicode MS"/>
                          <a:cs typeface="Arial Narrow" panose="020B0606020202030204" pitchFamily="34" charset="0"/>
                        </a:rPr>
                        <a:t>26</a:t>
                      </a:r>
                      <a:endParaRPr lang="es-CO" sz="1200" kern="150" dirty="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552581"/>
                  </a:ext>
                </a:extLst>
              </a:tr>
              <a:tr h="205337">
                <a:tc>
                  <a:txBody>
                    <a:bodyPr/>
                    <a:lstStyle/>
                    <a:p>
                      <a:pPr algn="ctr"/>
                      <a:r>
                        <a:rPr lang="es-ES" sz="1200" kern="150">
                          <a:effectLst/>
                          <a:latin typeface="Arial" panose="020B0604020202020204" pitchFamily="34" charset="0"/>
                          <a:ea typeface="Arial Unicode MS"/>
                          <a:cs typeface="Arial Narrow" panose="020B0606020202030204" pitchFamily="34" charset="0"/>
                        </a:rPr>
                        <a:t>PLANTA OCUPADA</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s-ES" sz="1200" b="1" kern="150" dirty="0">
                          <a:effectLst/>
                          <a:latin typeface="Arial" panose="020B0604020202020204" pitchFamily="34" charset="0"/>
                          <a:ea typeface="Arial Unicode MS"/>
                          <a:cs typeface="Arial Narrow" panose="020B0606020202030204" pitchFamily="34" charset="0"/>
                        </a:rPr>
                        <a:t>259</a:t>
                      </a:r>
                      <a:endParaRPr lang="es-CO" sz="1200" kern="150" dirty="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383471463"/>
                  </a:ext>
                </a:extLst>
              </a:tr>
              <a:tr h="180210">
                <a:tc>
                  <a:txBody>
                    <a:bodyPr/>
                    <a:lstStyle/>
                    <a:p>
                      <a:pPr algn="ctr"/>
                      <a:r>
                        <a:rPr lang="es-ES" sz="1200" kern="150">
                          <a:effectLst/>
                          <a:latin typeface="Arial" panose="020B0604020202020204" pitchFamily="34" charset="0"/>
                          <a:ea typeface="Arial Unicode MS"/>
                          <a:cs typeface="Arial Narrow" panose="020B0606020202030204" pitchFamily="34" charset="0"/>
                        </a:rPr>
                        <a:t>VACANTES</a:t>
                      </a:r>
                      <a:endParaRPr lang="es-CO" sz="12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s-ES" sz="1200" b="1" kern="150" dirty="0">
                          <a:effectLst/>
                          <a:latin typeface="Arial" panose="020B0604020202020204" pitchFamily="34" charset="0"/>
                          <a:ea typeface="Arial Unicode MS"/>
                          <a:cs typeface="Arial Narrow" panose="020B0606020202030204" pitchFamily="34" charset="0"/>
                        </a:rPr>
                        <a:t>34</a:t>
                      </a:r>
                      <a:endParaRPr lang="es-CO" sz="1200" kern="150" dirty="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3720378900"/>
                  </a:ext>
                </a:extLst>
              </a:tr>
              <a:tr h="220257">
                <a:tc>
                  <a:txBody>
                    <a:bodyPr/>
                    <a:lstStyle/>
                    <a:p>
                      <a:pPr algn="ctr"/>
                      <a:r>
                        <a:rPr lang="es-ES" sz="1400" b="1" kern="150">
                          <a:effectLst/>
                          <a:latin typeface="Arial" panose="020B0604020202020204" pitchFamily="34" charset="0"/>
                          <a:ea typeface="Arial Unicode MS"/>
                          <a:cs typeface="Arial Narrow" panose="020B0606020202030204" pitchFamily="34" charset="0"/>
                        </a:rPr>
                        <a:t>PLANTA TOTAL</a:t>
                      </a:r>
                      <a:endParaRPr lang="es-CO" sz="1400" kern="15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s-ES" sz="1400" b="1" kern="150" dirty="0">
                          <a:effectLst/>
                          <a:latin typeface="Arial" panose="020B0604020202020204" pitchFamily="34" charset="0"/>
                          <a:ea typeface="Arial Unicode MS"/>
                          <a:cs typeface="Arial Narrow" panose="020B0606020202030204" pitchFamily="34" charset="0"/>
                        </a:rPr>
                        <a:t>293</a:t>
                      </a:r>
                      <a:endParaRPr lang="es-CO" sz="1400" kern="150" dirty="0">
                        <a:effectLst/>
                        <a:latin typeface="Arial Narrow" panose="020B0606020202030204" pitchFamily="34" charset="0"/>
                        <a:ea typeface="Arial Unicode MS"/>
                        <a:cs typeface="Arial Narrow" panose="020B0606020202030204" pitchFamily="34" charset="0"/>
                      </a:endParaRPr>
                    </a:p>
                  </a:txBody>
                  <a:tcPr marL="90105" marR="90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813628535"/>
                  </a:ext>
                </a:extLst>
              </a:tr>
            </a:tbl>
          </a:graphicData>
        </a:graphic>
      </p:graphicFrame>
      <p:sp>
        <p:nvSpPr>
          <p:cNvPr id="5" name="object 4">
            <a:extLst>
              <a:ext uri="{FF2B5EF4-FFF2-40B4-BE49-F238E27FC236}">
                <a16:creationId xmlns:a16="http://schemas.microsoft.com/office/drawing/2014/main" id="{5D312CB2-29C0-2C5D-E6B0-F49F473A9858}"/>
              </a:ext>
            </a:extLst>
          </p:cNvPr>
          <p:cNvSpPr/>
          <p:nvPr/>
        </p:nvSpPr>
        <p:spPr>
          <a:xfrm>
            <a:off x="8432519" y="212773"/>
            <a:ext cx="3465576" cy="588263"/>
          </a:xfrm>
          <a:prstGeom prst="rect">
            <a:avLst/>
          </a:prstGeom>
          <a:blipFill>
            <a:blip r:embed="rId3" cstate="print"/>
            <a:stretch>
              <a:fillRect/>
            </a:stretch>
          </a:blipFill>
        </p:spPr>
        <p:txBody>
          <a:bodyPr wrap="square" lIns="0" tIns="0" rIns="0" bIns="0" rtlCol="0"/>
          <a:lstStyle/>
          <a:p>
            <a:endParaRPr/>
          </a:p>
        </p:txBody>
      </p:sp>
      <p:grpSp>
        <p:nvGrpSpPr>
          <p:cNvPr id="7" name="object 5">
            <a:extLst>
              <a:ext uri="{FF2B5EF4-FFF2-40B4-BE49-F238E27FC236}">
                <a16:creationId xmlns:a16="http://schemas.microsoft.com/office/drawing/2014/main" id="{83A2739B-4550-A94A-9F06-756A175CC368}"/>
              </a:ext>
            </a:extLst>
          </p:cNvPr>
          <p:cNvGrpSpPr/>
          <p:nvPr/>
        </p:nvGrpSpPr>
        <p:grpSpPr>
          <a:xfrm>
            <a:off x="4495" y="6780549"/>
            <a:ext cx="12184380" cy="76200"/>
            <a:chOff x="4495" y="6780549"/>
            <a:chExt cx="12184380" cy="76200"/>
          </a:xfrm>
        </p:grpSpPr>
        <p:sp>
          <p:nvSpPr>
            <p:cNvPr id="9" name="object 6">
              <a:extLst>
                <a:ext uri="{FF2B5EF4-FFF2-40B4-BE49-F238E27FC236}">
                  <a16:creationId xmlns:a16="http://schemas.microsoft.com/office/drawing/2014/main" id="{9DF1D58B-D64B-3845-83EF-E4CA3FEAC947}"/>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10" name="object 7">
              <a:extLst>
                <a:ext uri="{FF2B5EF4-FFF2-40B4-BE49-F238E27FC236}">
                  <a16:creationId xmlns:a16="http://schemas.microsoft.com/office/drawing/2014/main" id="{7347EEF2-C0FD-F64E-8AA2-E97670680738}"/>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11" name="object 8">
              <a:extLst>
                <a:ext uri="{FF2B5EF4-FFF2-40B4-BE49-F238E27FC236}">
                  <a16:creationId xmlns:a16="http://schemas.microsoft.com/office/drawing/2014/main" id="{ED9CB37E-F61B-FD8F-5BA9-196A42717C7E}"/>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2" name="object 9">
            <a:extLst>
              <a:ext uri="{FF2B5EF4-FFF2-40B4-BE49-F238E27FC236}">
                <a16:creationId xmlns:a16="http://schemas.microsoft.com/office/drawing/2014/main" id="{53F70311-D842-4897-94D5-4F78D41DAF2E}"/>
              </a:ext>
            </a:extLst>
          </p:cNvPr>
          <p:cNvGrpSpPr/>
          <p:nvPr/>
        </p:nvGrpSpPr>
        <p:grpSpPr>
          <a:xfrm>
            <a:off x="293905" y="212773"/>
            <a:ext cx="810260" cy="67310"/>
            <a:chOff x="1268266" y="510608"/>
            <a:chExt cx="810260" cy="67310"/>
          </a:xfrm>
        </p:grpSpPr>
        <p:sp>
          <p:nvSpPr>
            <p:cNvPr id="13" name="object 10">
              <a:extLst>
                <a:ext uri="{FF2B5EF4-FFF2-40B4-BE49-F238E27FC236}">
                  <a16:creationId xmlns:a16="http://schemas.microsoft.com/office/drawing/2014/main" id="{5EFE69A2-EB8F-0D6B-10AB-029B5C5713F2}"/>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4" name="object 11">
              <a:extLst>
                <a:ext uri="{FF2B5EF4-FFF2-40B4-BE49-F238E27FC236}">
                  <a16:creationId xmlns:a16="http://schemas.microsoft.com/office/drawing/2014/main" id="{2C0E2A5B-FA47-51A4-DC92-1A87888973FB}"/>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5" name="object 12">
              <a:extLst>
                <a:ext uri="{FF2B5EF4-FFF2-40B4-BE49-F238E27FC236}">
                  <a16:creationId xmlns:a16="http://schemas.microsoft.com/office/drawing/2014/main" id="{3F0C64C6-A4DF-FA78-48EE-57CBC7BEEF07}"/>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49664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4495" y="6780549"/>
            <a:ext cx="12184380" cy="76200"/>
            <a:chOff x="4495" y="6780549"/>
            <a:chExt cx="12184380" cy="76200"/>
          </a:xfrm>
        </p:grpSpPr>
        <p:sp>
          <p:nvSpPr>
            <p:cNvPr id="6" name="object 6"/>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p:cNvGrpSpPr/>
          <p:nvPr/>
        </p:nvGrpSpPr>
        <p:grpSpPr>
          <a:xfrm>
            <a:off x="293905" y="212773"/>
            <a:ext cx="810260" cy="67310"/>
            <a:chOff x="1268266" y="510608"/>
            <a:chExt cx="810260" cy="67310"/>
          </a:xfrm>
        </p:grpSpPr>
        <p:sp>
          <p:nvSpPr>
            <p:cNvPr id="10" name="object 10"/>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
        <p:nvSpPr>
          <p:cNvPr id="2" name="CuadroTexto 1">
            <a:extLst>
              <a:ext uri="{FF2B5EF4-FFF2-40B4-BE49-F238E27FC236}">
                <a16:creationId xmlns:a16="http://schemas.microsoft.com/office/drawing/2014/main" id="{2FBA805E-567C-02CD-62CD-97E22E19B7E3}"/>
              </a:ext>
            </a:extLst>
          </p:cNvPr>
          <p:cNvSpPr txBox="1"/>
          <p:nvPr/>
        </p:nvSpPr>
        <p:spPr>
          <a:xfrm>
            <a:off x="800310" y="444826"/>
            <a:ext cx="7835647" cy="1754326"/>
          </a:xfrm>
          <a:prstGeom prst="rect">
            <a:avLst/>
          </a:prstGeom>
          <a:noFill/>
        </p:spPr>
        <p:txBody>
          <a:bodyPr wrap="square" rtlCol="0">
            <a:spAutoFit/>
          </a:bodyPr>
          <a:lstStyle/>
          <a:p>
            <a:pPr algn="ctr">
              <a:defRPr/>
            </a:pPr>
            <a:r>
              <a:rPr lang="es-ES" sz="2800" b="1" kern="0" dirty="0">
                <a:solidFill>
                  <a:schemeClr val="accent1"/>
                </a:solidFill>
                <a:latin typeface="Montserrat" pitchFamily="2" charset="0"/>
                <a:ea typeface="Work Sans" charset="0"/>
                <a:cs typeface="Work Sans" charset="0"/>
              </a:rPr>
              <a:t>Comité Institucional de Gestión y Desempeño</a:t>
            </a:r>
          </a:p>
          <a:p>
            <a:pPr algn="ctr">
              <a:defRPr/>
            </a:pPr>
            <a:endParaRPr lang="es-ES" sz="2400" b="1" kern="0" dirty="0">
              <a:solidFill>
                <a:schemeClr val="accent1"/>
              </a:solidFill>
              <a:latin typeface="Montserrat" pitchFamily="2" charset="0"/>
              <a:ea typeface="Work Sans" charset="0"/>
              <a:cs typeface="Work Sans" charset="0"/>
            </a:endParaRPr>
          </a:p>
          <a:p>
            <a:pPr algn="ctr">
              <a:defRPr/>
            </a:pPr>
            <a:r>
              <a:rPr lang="es-CO" sz="2400" kern="0" dirty="0">
                <a:solidFill>
                  <a:schemeClr val="accent1"/>
                </a:solidFill>
                <a:latin typeface="Montserrat" pitchFamily="2" charset="0"/>
              </a:rPr>
              <a:t>Orden del Día</a:t>
            </a:r>
            <a:endParaRPr lang="es-ES" sz="2400" b="1" kern="0" dirty="0">
              <a:solidFill>
                <a:schemeClr val="accent1"/>
              </a:solidFill>
              <a:latin typeface="Montserrat" pitchFamily="2" charset="0"/>
              <a:ea typeface="Work Sans" charset="0"/>
              <a:cs typeface="Work Sans" charset="0"/>
            </a:endParaRPr>
          </a:p>
        </p:txBody>
      </p:sp>
      <p:sp>
        <p:nvSpPr>
          <p:cNvPr id="3" name="CuadroTexto 2">
            <a:extLst>
              <a:ext uri="{FF2B5EF4-FFF2-40B4-BE49-F238E27FC236}">
                <a16:creationId xmlns:a16="http://schemas.microsoft.com/office/drawing/2014/main" id="{E69F2820-7B50-61C2-97C8-DC79AB095628}"/>
              </a:ext>
            </a:extLst>
          </p:cNvPr>
          <p:cNvSpPr txBox="1"/>
          <p:nvPr/>
        </p:nvSpPr>
        <p:spPr>
          <a:xfrm>
            <a:off x="181283" y="2166168"/>
            <a:ext cx="11520866" cy="4093428"/>
          </a:xfrm>
          <a:prstGeom prst="rect">
            <a:avLst/>
          </a:prstGeom>
          <a:noFill/>
        </p:spPr>
        <p:txBody>
          <a:bodyPr wrap="square" rtlCol="0">
            <a:spAutoFit/>
          </a:bodyPr>
          <a:lstStyle>
            <a:defPPr>
              <a:defRPr lang="es-CO"/>
            </a:defPPr>
            <a:lvl1pPr algn="ctr">
              <a:defRPr sz="4400" b="1" kern="0">
                <a:latin typeface="Montserrat" pitchFamily="2" charset="0"/>
                <a:ea typeface="Work Sans" charset="0"/>
                <a:cs typeface="Work Sans" charset="0"/>
              </a:defRPr>
            </a:lvl1pPr>
          </a:lstStyle>
          <a:p>
            <a:pPr algn="just"/>
            <a:r>
              <a:rPr lang="es-MX" sz="1600" dirty="0">
                <a:solidFill>
                  <a:srgbClr val="000000"/>
                </a:solidFill>
                <a:effectLst/>
                <a:ea typeface="Calibri" panose="020F0502020204030204" pitchFamily="34" charset="0"/>
              </a:rPr>
              <a:t>1.- Verificación del Quórum</a:t>
            </a:r>
            <a:endParaRPr lang="es-CO" sz="1600" dirty="0">
              <a:effectLst/>
              <a:ea typeface="Calibri" panose="020F0502020204030204" pitchFamily="34" charset="0"/>
            </a:endParaRPr>
          </a:p>
          <a:p>
            <a:pPr algn="just"/>
            <a:r>
              <a:rPr lang="es-MX" sz="1600" dirty="0">
                <a:solidFill>
                  <a:srgbClr val="000000"/>
                </a:solidFill>
                <a:effectLst/>
                <a:ea typeface="Calibri" panose="020F0502020204030204" pitchFamily="34" charset="0"/>
              </a:rPr>
              <a:t>2.- Aprobación del Orden del Día</a:t>
            </a:r>
            <a:endParaRPr lang="es-CO" sz="1600" dirty="0">
              <a:effectLst/>
              <a:ea typeface="Calibri" panose="020F0502020204030204" pitchFamily="34" charset="0"/>
            </a:endParaRPr>
          </a:p>
          <a:p>
            <a:pPr algn="just"/>
            <a:r>
              <a:rPr lang="es-MX" sz="1600" dirty="0">
                <a:solidFill>
                  <a:srgbClr val="000000"/>
                </a:solidFill>
                <a:effectLst/>
                <a:ea typeface="Calibri" panose="020F0502020204030204" pitchFamily="34" charset="0"/>
              </a:rPr>
              <a:t>3.- Plan de Acción Institucional 2023 para aprobación del CIGD </a:t>
            </a:r>
            <a:r>
              <a:rPr lang="es-MX" sz="1600" b="0" dirty="0">
                <a:solidFill>
                  <a:srgbClr val="000000"/>
                </a:solidFill>
                <a:effectLst/>
                <a:ea typeface="Calibri" panose="020F0502020204030204" pitchFamily="34" charset="0"/>
              </a:rPr>
              <a:t>– Oficina Asesora de Planeación y Prospectiva - Ramiro Fernández</a:t>
            </a:r>
            <a:endParaRPr lang="es-CO" sz="1600" b="0" dirty="0">
              <a:effectLst/>
              <a:ea typeface="Calibri" panose="020F0502020204030204" pitchFamily="34" charset="0"/>
            </a:endParaRPr>
          </a:p>
          <a:p>
            <a:pPr algn="just"/>
            <a:r>
              <a:rPr lang="es-MX" sz="1600" dirty="0">
                <a:solidFill>
                  <a:srgbClr val="000000"/>
                </a:solidFill>
                <a:effectLst/>
                <a:ea typeface="Calibri" panose="020F0502020204030204" pitchFamily="34" charset="0"/>
              </a:rPr>
              <a:t>4.- Presentación Planes contemplados en el Decreto 612 de 2018 para aprobación del CIGD:</a:t>
            </a:r>
            <a:endParaRPr lang="es-CO" sz="1600" dirty="0">
              <a:effectLst/>
              <a:ea typeface="Calibri" panose="020F0502020204030204" pitchFamily="34" charset="0"/>
            </a:endParaRPr>
          </a:p>
          <a:p>
            <a:pPr marL="263525" algn="just"/>
            <a:r>
              <a:rPr lang="es-MX" sz="1600" dirty="0">
                <a:solidFill>
                  <a:srgbClr val="000000"/>
                </a:solidFill>
                <a:effectLst/>
                <a:ea typeface="Calibri" panose="020F0502020204030204" pitchFamily="34" charset="0"/>
              </a:rPr>
              <a:t>4.1- Plan de Gestión Estratégico de Talento Humano - </a:t>
            </a:r>
            <a:r>
              <a:rPr lang="es-MX" sz="1600" b="0" dirty="0">
                <a:solidFill>
                  <a:srgbClr val="000000"/>
                </a:solidFill>
                <a:effectLst/>
                <a:ea typeface="Calibri" panose="020F0502020204030204" pitchFamily="34" charset="0"/>
              </a:rPr>
              <a:t>Grupo de Talento Humano – Luis Enrique López Carrizosa</a:t>
            </a:r>
            <a:endParaRPr lang="es-CO" sz="1600" b="0" dirty="0">
              <a:effectLst/>
              <a:ea typeface="Calibri" panose="020F0502020204030204" pitchFamily="34" charset="0"/>
            </a:endParaRPr>
          </a:p>
          <a:p>
            <a:pPr marL="263525" algn="just"/>
            <a:r>
              <a:rPr lang="es-MX" sz="1600" dirty="0">
                <a:solidFill>
                  <a:srgbClr val="000000"/>
                </a:solidFill>
                <a:effectLst/>
                <a:ea typeface="Calibri" panose="020F0502020204030204" pitchFamily="34" charset="0"/>
              </a:rPr>
              <a:t>4.2- Plan de Previsión de Recurso Humano - </a:t>
            </a:r>
            <a:r>
              <a:rPr lang="es-MX" sz="1600" b="0" dirty="0">
                <a:solidFill>
                  <a:srgbClr val="000000"/>
                </a:solidFill>
                <a:effectLst/>
                <a:ea typeface="Calibri" panose="020F0502020204030204" pitchFamily="34" charset="0"/>
              </a:rPr>
              <a:t>Grupo de Talento Humano – Luis Enrique López Carrizosa</a:t>
            </a:r>
            <a:endParaRPr lang="es-CO" sz="1600" b="0" dirty="0">
              <a:effectLst/>
              <a:ea typeface="Calibri" panose="020F0502020204030204" pitchFamily="34" charset="0"/>
            </a:endParaRPr>
          </a:p>
          <a:p>
            <a:pPr marL="263525" algn="just"/>
            <a:r>
              <a:rPr lang="es-MX" sz="1600" dirty="0">
                <a:solidFill>
                  <a:srgbClr val="000000"/>
                </a:solidFill>
                <a:effectLst/>
                <a:ea typeface="Calibri" panose="020F0502020204030204" pitchFamily="34" charset="0"/>
              </a:rPr>
              <a:t>4.3- Plan Anual de Vacantes - </a:t>
            </a:r>
            <a:r>
              <a:rPr lang="es-MX" sz="1600" b="0" dirty="0">
                <a:solidFill>
                  <a:srgbClr val="000000"/>
                </a:solidFill>
                <a:effectLst/>
                <a:ea typeface="Calibri" panose="020F0502020204030204" pitchFamily="34" charset="0"/>
              </a:rPr>
              <a:t>Grupo de Talento Humano – Luis Enrique López Carrizosa</a:t>
            </a:r>
            <a:endParaRPr lang="es-CO" sz="1600" b="0" dirty="0">
              <a:effectLst/>
              <a:ea typeface="Calibri" panose="020F0502020204030204" pitchFamily="34" charset="0"/>
            </a:endParaRPr>
          </a:p>
          <a:p>
            <a:pPr marL="263525" algn="just"/>
            <a:r>
              <a:rPr lang="es-MX" sz="1600" dirty="0">
                <a:solidFill>
                  <a:srgbClr val="000000"/>
                </a:solidFill>
                <a:effectLst/>
                <a:ea typeface="Calibri" panose="020F0502020204030204" pitchFamily="34" charset="0"/>
              </a:rPr>
              <a:t>4.4.- Plan Institucional de Capacitación - </a:t>
            </a:r>
            <a:r>
              <a:rPr lang="es-MX" sz="1600" b="0" dirty="0">
                <a:solidFill>
                  <a:srgbClr val="000000"/>
                </a:solidFill>
                <a:effectLst/>
                <a:ea typeface="Calibri" panose="020F0502020204030204" pitchFamily="34" charset="0"/>
              </a:rPr>
              <a:t>Grupo de Talento Humano – Luis Enrique López Carrizosa</a:t>
            </a:r>
            <a:endParaRPr lang="es-CO" sz="1600" b="0" dirty="0">
              <a:effectLst/>
              <a:ea typeface="Calibri" panose="020F0502020204030204" pitchFamily="34" charset="0"/>
            </a:endParaRPr>
          </a:p>
          <a:p>
            <a:pPr marL="263525" algn="just"/>
            <a:r>
              <a:rPr lang="es-MX" sz="1600" dirty="0">
                <a:solidFill>
                  <a:srgbClr val="000000"/>
                </a:solidFill>
                <a:effectLst/>
                <a:ea typeface="Calibri" panose="020F0502020204030204" pitchFamily="34" charset="0"/>
              </a:rPr>
              <a:t>4.5.- Plan de Incentivos - </a:t>
            </a:r>
            <a:r>
              <a:rPr lang="es-MX" sz="1600" b="0" dirty="0">
                <a:solidFill>
                  <a:srgbClr val="000000"/>
                </a:solidFill>
                <a:effectLst/>
                <a:ea typeface="Calibri" panose="020F0502020204030204" pitchFamily="34" charset="0"/>
              </a:rPr>
              <a:t>Grupo de Talento Humano – Luis Enrique López Carrizosa</a:t>
            </a:r>
            <a:endParaRPr lang="es-CO" sz="1600" b="0" dirty="0">
              <a:effectLst/>
              <a:ea typeface="Calibri" panose="020F0502020204030204" pitchFamily="34" charset="0"/>
            </a:endParaRPr>
          </a:p>
          <a:p>
            <a:pPr marL="263525" algn="just"/>
            <a:r>
              <a:rPr lang="es-MX" sz="1600" dirty="0">
                <a:solidFill>
                  <a:srgbClr val="000000"/>
                </a:solidFill>
                <a:effectLst/>
                <a:ea typeface="Calibri" panose="020F0502020204030204" pitchFamily="34" charset="0"/>
              </a:rPr>
              <a:t>4.6.- Plan de Previsión Anual de Seguridad y Salud en el Trabajo - </a:t>
            </a:r>
            <a:r>
              <a:rPr lang="es-MX" sz="1600" b="0" dirty="0">
                <a:solidFill>
                  <a:srgbClr val="000000"/>
                </a:solidFill>
                <a:effectLst/>
                <a:ea typeface="Calibri" panose="020F0502020204030204" pitchFamily="34" charset="0"/>
              </a:rPr>
              <a:t>Grupo de Talento Humano – Luis Enrique López Carrizosa</a:t>
            </a:r>
            <a:endParaRPr lang="es-CO" sz="1600" b="0" dirty="0">
              <a:effectLst/>
              <a:ea typeface="Calibri" panose="020F0502020204030204" pitchFamily="34" charset="0"/>
            </a:endParaRPr>
          </a:p>
          <a:p>
            <a:pPr marL="263525" algn="just"/>
            <a:r>
              <a:rPr lang="es-MX" sz="1600" dirty="0">
                <a:solidFill>
                  <a:srgbClr val="000000"/>
                </a:solidFill>
                <a:effectLst/>
                <a:ea typeface="Calibri" panose="020F0502020204030204" pitchFamily="34" charset="0"/>
              </a:rPr>
              <a:t>4.7.- Plan Institucional de Archivos -PINAR - </a:t>
            </a:r>
            <a:r>
              <a:rPr lang="es-MX" sz="1600" b="1" dirty="0">
                <a:solidFill>
                  <a:srgbClr val="000000"/>
                </a:solidFill>
                <a:effectLst/>
                <a:ea typeface="Calibri" panose="020F0502020204030204" pitchFamily="34" charset="0"/>
              </a:rPr>
              <a:t>Grupo de Gestión Documental y Biblioteca – </a:t>
            </a:r>
            <a:r>
              <a:rPr lang="es-MX" sz="1600" b="0" dirty="0">
                <a:solidFill>
                  <a:srgbClr val="000000"/>
                </a:solidFill>
                <a:effectLst/>
                <a:ea typeface="Calibri" panose="020F0502020204030204" pitchFamily="34" charset="0"/>
              </a:rPr>
              <a:t>Francisco Basto</a:t>
            </a:r>
            <a:endParaRPr lang="es-CO" sz="1600" b="0" dirty="0">
              <a:effectLst/>
              <a:ea typeface="Calibri" panose="020F0502020204030204" pitchFamily="34" charset="0"/>
            </a:endParaRPr>
          </a:p>
          <a:p>
            <a:pPr algn="l"/>
            <a:endParaRPr lang="es-ES" sz="1800" b="0" dirty="0"/>
          </a:p>
        </p:txBody>
      </p:sp>
    </p:spTree>
    <p:extLst>
      <p:ext uri="{BB962C8B-B14F-4D97-AF65-F5344CB8AC3E}">
        <p14:creationId xmlns:p14="http://schemas.microsoft.com/office/powerpoint/2010/main" val="615885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33E72F28-4EB5-A8C2-64AC-008F45466045}"/>
              </a:ext>
            </a:extLst>
          </p:cNvPr>
          <p:cNvGraphicFramePr>
            <a:graphicFrameLocks/>
          </p:cNvGraphicFramePr>
          <p:nvPr/>
        </p:nvGraphicFramePr>
        <p:xfrm>
          <a:off x="1022764" y="961122"/>
          <a:ext cx="4673640" cy="52203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a 6">
            <a:extLst>
              <a:ext uri="{FF2B5EF4-FFF2-40B4-BE49-F238E27FC236}">
                <a16:creationId xmlns:a16="http://schemas.microsoft.com/office/drawing/2014/main" id="{A578B7D3-DA83-4B7A-6A67-DED095B6C4B3}"/>
              </a:ext>
            </a:extLst>
          </p:cNvPr>
          <p:cNvGraphicFramePr>
            <a:graphicFrameLocks noGrp="1"/>
          </p:cNvGraphicFramePr>
          <p:nvPr/>
        </p:nvGraphicFramePr>
        <p:xfrm>
          <a:off x="6596682" y="1876823"/>
          <a:ext cx="4673640" cy="3268001"/>
        </p:xfrm>
        <a:graphic>
          <a:graphicData uri="http://schemas.openxmlformats.org/drawingml/2006/table">
            <a:tbl>
              <a:tblPr>
                <a:tableStyleId>{5C22544A-7EE6-4342-B048-85BDC9FD1C3A}</a:tableStyleId>
              </a:tblPr>
              <a:tblGrid>
                <a:gridCol w="1542064">
                  <a:extLst>
                    <a:ext uri="{9D8B030D-6E8A-4147-A177-3AD203B41FA5}">
                      <a16:colId xmlns:a16="http://schemas.microsoft.com/office/drawing/2014/main" val="903494049"/>
                    </a:ext>
                  </a:extLst>
                </a:gridCol>
                <a:gridCol w="1423444">
                  <a:extLst>
                    <a:ext uri="{9D8B030D-6E8A-4147-A177-3AD203B41FA5}">
                      <a16:colId xmlns:a16="http://schemas.microsoft.com/office/drawing/2014/main" val="2523418264"/>
                    </a:ext>
                  </a:extLst>
                </a:gridCol>
                <a:gridCol w="1708132">
                  <a:extLst>
                    <a:ext uri="{9D8B030D-6E8A-4147-A177-3AD203B41FA5}">
                      <a16:colId xmlns:a16="http://schemas.microsoft.com/office/drawing/2014/main" val="3086141999"/>
                    </a:ext>
                  </a:extLst>
                </a:gridCol>
              </a:tblGrid>
              <a:tr h="425420">
                <a:tc gridSpan="3">
                  <a:txBody>
                    <a:bodyPr/>
                    <a:lstStyle/>
                    <a:p>
                      <a:pPr algn="ctr" fontAlgn="b"/>
                      <a:r>
                        <a:rPr lang="es-CO" sz="1600" u="none" strike="noStrike" dirty="0">
                          <a:effectLst/>
                        </a:rPr>
                        <a:t>VACANTES</a:t>
                      </a:r>
                      <a:endParaRPr lang="es-CO" sz="1600" b="1" i="0" u="none" strike="noStrike" dirty="0">
                        <a:solidFill>
                          <a:srgbClr val="000000"/>
                        </a:solidFill>
                        <a:effectLst/>
                        <a:latin typeface="Arial" panose="020B0604020202020204" pitchFamily="34" charset="0"/>
                      </a:endParaRPr>
                    </a:p>
                  </a:txBody>
                  <a:tcPr marL="12515" marR="12515" marT="12515" marB="0" anchor="b"/>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10843535"/>
                  </a:ext>
                </a:extLst>
              </a:tr>
              <a:tr h="406083">
                <a:tc>
                  <a:txBody>
                    <a:bodyPr/>
                    <a:lstStyle/>
                    <a:p>
                      <a:pPr algn="ctr" fontAlgn="ctr"/>
                      <a:r>
                        <a:rPr lang="es-CO" sz="1400" u="none" strike="noStrike">
                          <a:effectLst/>
                        </a:rPr>
                        <a:t>NIVEL</a:t>
                      </a:r>
                      <a:endParaRPr lang="es-CO" sz="1400" b="1"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CA</a:t>
                      </a:r>
                      <a:endParaRPr lang="es-CO" sz="1400" b="1"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VACANTES </a:t>
                      </a:r>
                      <a:endParaRPr lang="es-CO" sz="1400" b="1" i="0" u="none" strike="noStrike">
                        <a:solidFill>
                          <a:srgbClr val="000000"/>
                        </a:solidFill>
                        <a:effectLst/>
                        <a:latin typeface="Arial" panose="020B0604020202020204" pitchFamily="34" charset="0"/>
                      </a:endParaRPr>
                    </a:p>
                  </a:txBody>
                  <a:tcPr marL="12515" marR="12515" marT="12515" marB="0" anchor="ctr"/>
                </a:tc>
                <a:extLst>
                  <a:ext uri="{0D108BD9-81ED-4DB2-BD59-A6C34878D82A}">
                    <a16:rowId xmlns:a16="http://schemas.microsoft.com/office/drawing/2014/main" val="3366070087"/>
                  </a:ext>
                </a:extLst>
              </a:tr>
              <a:tr h="406083">
                <a:tc>
                  <a:txBody>
                    <a:bodyPr/>
                    <a:lstStyle/>
                    <a:p>
                      <a:pPr algn="ctr" fontAlgn="ctr"/>
                      <a:r>
                        <a:rPr lang="es-CO" sz="1400" u="none" strike="noStrike">
                          <a:effectLst/>
                        </a:rPr>
                        <a:t>Directivo</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12515" marR="12515" marT="12515" marB="0" anchor="ctr"/>
                </a:tc>
                <a:extLst>
                  <a:ext uri="{0D108BD9-81ED-4DB2-BD59-A6C34878D82A}">
                    <a16:rowId xmlns:a16="http://schemas.microsoft.com/office/drawing/2014/main" val="1677440987"/>
                  </a:ext>
                </a:extLst>
              </a:tr>
              <a:tr h="406083">
                <a:tc>
                  <a:txBody>
                    <a:bodyPr/>
                    <a:lstStyle/>
                    <a:p>
                      <a:pPr algn="ctr" fontAlgn="ctr"/>
                      <a:r>
                        <a:rPr lang="es-CO" sz="1400" u="none" strike="noStrike">
                          <a:effectLst/>
                        </a:rPr>
                        <a:t>Asesor</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2</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12515" marR="12515" marT="12515" marB="0" anchor="ctr"/>
                </a:tc>
                <a:extLst>
                  <a:ext uri="{0D108BD9-81ED-4DB2-BD59-A6C34878D82A}">
                    <a16:rowId xmlns:a16="http://schemas.microsoft.com/office/drawing/2014/main" val="2545005338"/>
                  </a:ext>
                </a:extLst>
              </a:tr>
              <a:tr h="406083">
                <a:tc>
                  <a:txBody>
                    <a:bodyPr/>
                    <a:lstStyle/>
                    <a:p>
                      <a:pPr algn="ctr" fontAlgn="ctr"/>
                      <a:r>
                        <a:rPr lang="es-CO" sz="1400" u="none" strike="noStrike">
                          <a:effectLst/>
                        </a:rPr>
                        <a:t>Profesional</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140</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9</a:t>
                      </a:r>
                      <a:endParaRPr lang="es-CO" sz="1400" b="0" i="0" u="none" strike="noStrike">
                        <a:solidFill>
                          <a:srgbClr val="000000"/>
                        </a:solidFill>
                        <a:effectLst/>
                        <a:latin typeface="Arial" panose="020B0604020202020204" pitchFamily="34" charset="0"/>
                      </a:endParaRPr>
                    </a:p>
                  </a:txBody>
                  <a:tcPr marL="12515" marR="12515" marT="12515" marB="0" anchor="ctr"/>
                </a:tc>
                <a:extLst>
                  <a:ext uri="{0D108BD9-81ED-4DB2-BD59-A6C34878D82A}">
                    <a16:rowId xmlns:a16="http://schemas.microsoft.com/office/drawing/2014/main" val="583186424"/>
                  </a:ext>
                </a:extLst>
              </a:tr>
              <a:tr h="406083">
                <a:tc>
                  <a:txBody>
                    <a:bodyPr/>
                    <a:lstStyle/>
                    <a:p>
                      <a:pPr algn="ctr" fontAlgn="ctr"/>
                      <a:r>
                        <a:rPr lang="es-CO" sz="1400" u="none" strike="noStrike">
                          <a:effectLst/>
                        </a:rPr>
                        <a:t>Técnico</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36</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3</a:t>
                      </a:r>
                      <a:endParaRPr lang="es-CO" sz="1400" b="0" i="0" u="none" strike="noStrike">
                        <a:solidFill>
                          <a:srgbClr val="000000"/>
                        </a:solidFill>
                        <a:effectLst/>
                        <a:latin typeface="Arial" panose="020B0604020202020204" pitchFamily="34" charset="0"/>
                      </a:endParaRPr>
                    </a:p>
                  </a:txBody>
                  <a:tcPr marL="12515" marR="12515" marT="12515" marB="0" anchor="ctr"/>
                </a:tc>
                <a:extLst>
                  <a:ext uri="{0D108BD9-81ED-4DB2-BD59-A6C34878D82A}">
                    <a16:rowId xmlns:a16="http://schemas.microsoft.com/office/drawing/2014/main" val="574667077"/>
                  </a:ext>
                </a:extLst>
              </a:tr>
              <a:tr h="406083">
                <a:tc>
                  <a:txBody>
                    <a:bodyPr/>
                    <a:lstStyle/>
                    <a:p>
                      <a:pPr algn="ctr" fontAlgn="ctr"/>
                      <a:r>
                        <a:rPr lang="es-CO" sz="1400" u="none" strike="noStrike">
                          <a:effectLst/>
                        </a:rPr>
                        <a:t>Asistencial</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67</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12515" marR="12515" marT="12515" marB="0" anchor="ctr"/>
                </a:tc>
                <a:extLst>
                  <a:ext uri="{0D108BD9-81ED-4DB2-BD59-A6C34878D82A}">
                    <a16:rowId xmlns:a16="http://schemas.microsoft.com/office/drawing/2014/main" val="1730075759"/>
                  </a:ext>
                </a:extLst>
              </a:tr>
              <a:tr h="406083">
                <a:tc>
                  <a:txBody>
                    <a:bodyPr/>
                    <a:lstStyle/>
                    <a:p>
                      <a:pPr algn="ctr" fontAlgn="ctr"/>
                      <a:r>
                        <a:rPr lang="es-CO" sz="1400" u="none" strike="noStrike">
                          <a:effectLst/>
                        </a:rPr>
                        <a:t>TOTAL</a:t>
                      </a:r>
                      <a:endParaRPr lang="es-CO" sz="1400" b="1"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245</a:t>
                      </a:r>
                      <a:endParaRPr lang="es-CO" sz="1400" b="1"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dirty="0">
                          <a:effectLst/>
                        </a:rPr>
                        <a:t>12</a:t>
                      </a:r>
                      <a:endParaRPr lang="es-CO" sz="1400" b="1" i="0" u="none" strike="noStrike" dirty="0">
                        <a:solidFill>
                          <a:srgbClr val="000000"/>
                        </a:solidFill>
                        <a:effectLst/>
                        <a:latin typeface="Arial" panose="020B0604020202020204" pitchFamily="34" charset="0"/>
                      </a:endParaRPr>
                    </a:p>
                  </a:txBody>
                  <a:tcPr marL="12515" marR="12515" marT="12515" marB="0" anchor="ctr"/>
                </a:tc>
                <a:extLst>
                  <a:ext uri="{0D108BD9-81ED-4DB2-BD59-A6C34878D82A}">
                    <a16:rowId xmlns:a16="http://schemas.microsoft.com/office/drawing/2014/main" val="838618853"/>
                  </a:ext>
                </a:extLst>
              </a:tr>
            </a:tbl>
          </a:graphicData>
        </a:graphic>
      </p:graphicFrame>
      <p:sp>
        <p:nvSpPr>
          <p:cNvPr id="2" name="object 4">
            <a:extLst>
              <a:ext uri="{FF2B5EF4-FFF2-40B4-BE49-F238E27FC236}">
                <a16:creationId xmlns:a16="http://schemas.microsoft.com/office/drawing/2014/main" id="{F27268F0-00BB-6C1A-5E66-EAB44FC4E1D2}"/>
              </a:ext>
            </a:extLst>
          </p:cNvPr>
          <p:cNvSpPr/>
          <p:nvPr/>
        </p:nvSpPr>
        <p:spPr>
          <a:xfrm>
            <a:off x="8432519" y="212773"/>
            <a:ext cx="3465576" cy="588263"/>
          </a:xfrm>
          <a:prstGeom prst="rect">
            <a:avLst/>
          </a:prstGeom>
          <a:blipFill>
            <a:blip r:embed="rId3"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F28EF478-1449-E437-92B1-415FA3D9F5BE}"/>
              </a:ext>
            </a:extLst>
          </p:cNvPr>
          <p:cNvGrpSpPr/>
          <p:nvPr/>
        </p:nvGrpSpPr>
        <p:grpSpPr>
          <a:xfrm>
            <a:off x="4495" y="6780549"/>
            <a:ext cx="12184380" cy="76200"/>
            <a:chOff x="4495" y="6780549"/>
            <a:chExt cx="12184380" cy="76200"/>
          </a:xfrm>
        </p:grpSpPr>
        <p:sp>
          <p:nvSpPr>
            <p:cNvPr id="8" name="object 6">
              <a:extLst>
                <a:ext uri="{FF2B5EF4-FFF2-40B4-BE49-F238E27FC236}">
                  <a16:creationId xmlns:a16="http://schemas.microsoft.com/office/drawing/2014/main" id="{E780803F-E6E0-3975-0D7E-7D43933CCB4C}"/>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9" name="object 7">
              <a:extLst>
                <a:ext uri="{FF2B5EF4-FFF2-40B4-BE49-F238E27FC236}">
                  <a16:creationId xmlns:a16="http://schemas.microsoft.com/office/drawing/2014/main" id="{86C29F60-38F7-EC97-2884-71613514200B}"/>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10" name="object 8">
              <a:extLst>
                <a:ext uri="{FF2B5EF4-FFF2-40B4-BE49-F238E27FC236}">
                  <a16:creationId xmlns:a16="http://schemas.microsoft.com/office/drawing/2014/main" id="{AF3FE256-81D6-8E08-6445-A14471A0AB5E}"/>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1" name="object 9">
            <a:extLst>
              <a:ext uri="{FF2B5EF4-FFF2-40B4-BE49-F238E27FC236}">
                <a16:creationId xmlns:a16="http://schemas.microsoft.com/office/drawing/2014/main" id="{4C4B00A6-1F85-2C9F-DD34-2CE1CEA6EDFF}"/>
              </a:ext>
            </a:extLst>
          </p:cNvPr>
          <p:cNvGrpSpPr/>
          <p:nvPr/>
        </p:nvGrpSpPr>
        <p:grpSpPr>
          <a:xfrm>
            <a:off x="293905" y="212773"/>
            <a:ext cx="810260" cy="67310"/>
            <a:chOff x="1268266" y="510608"/>
            <a:chExt cx="810260" cy="67310"/>
          </a:xfrm>
        </p:grpSpPr>
        <p:sp>
          <p:nvSpPr>
            <p:cNvPr id="12" name="object 10">
              <a:extLst>
                <a:ext uri="{FF2B5EF4-FFF2-40B4-BE49-F238E27FC236}">
                  <a16:creationId xmlns:a16="http://schemas.microsoft.com/office/drawing/2014/main" id="{E3FA266B-5E88-E133-7362-85BE6C06B160}"/>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3" name="object 11">
              <a:extLst>
                <a:ext uri="{FF2B5EF4-FFF2-40B4-BE49-F238E27FC236}">
                  <a16:creationId xmlns:a16="http://schemas.microsoft.com/office/drawing/2014/main" id="{14B3E4A5-3362-4368-67EE-DC9BE9A6D540}"/>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5" name="object 12">
              <a:extLst>
                <a:ext uri="{FF2B5EF4-FFF2-40B4-BE49-F238E27FC236}">
                  <a16:creationId xmlns:a16="http://schemas.microsoft.com/office/drawing/2014/main" id="{744D9612-BDE2-DD2E-4A2C-341947A4A1A4}"/>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71813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89814AFD-E33A-337E-81B5-79A942C99E8B}"/>
              </a:ext>
            </a:extLst>
          </p:cNvPr>
          <p:cNvGraphicFramePr>
            <a:graphicFrameLocks/>
          </p:cNvGraphicFramePr>
          <p:nvPr/>
        </p:nvGraphicFramePr>
        <p:xfrm>
          <a:off x="650519" y="961122"/>
          <a:ext cx="5445482" cy="50034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a:extLst>
              <a:ext uri="{FF2B5EF4-FFF2-40B4-BE49-F238E27FC236}">
                <a16:creationId xmlns:a16="http://schemas.microsoft.com/office/drawing/2014/main" id="{5E77BB4E-122D-2C7E-8068-27D6532E9031}"/>
              </a:ext>
            </a:extLst>
          </p:cNvPr>
          <p:cNvGraphicFramePr>
            <a:graphicFrameLocks noGrp="1"/>
          </p:cNvGraphicFramePr>
          <p:nvPr/>
        </p:nvGraphicFramePr>
        <p:xfrm>
          <a:off x="6543224" y="2281151"/>
          <a:ext cx="4849237" cy="2708199"/>
        </p:xfrm>
        <a:graphic>
          <a:graphicData uri="http://schemas.openxmlformats.org/drawingml/2006/table">
            <a:tbl>
              <a:tblPr>
                <a:tableStyleId>{5C22544A-7EE6-4342-B048-85BDC9FD1C3A}</a:tableStyleId>
              </a:tblPr>
              <a:tblGrid>
                <a:gridCol w="1600002">
                  <a:extLst>
                    <a:ext uri="{9D8B030D-6E8A-4147-A177-3AD203B41FA5}">
                      <a16:colId xmlns:a16="http://schemas.microsoft.com/office/drawing/2014/main" val="3363292764"/>
                    </a:ext>
                  </a:extLst>
                </a:gridCol>
                <a:gridCol w="1476925">
                  <a:extLst>
                    <a:ext uri="{9D8B030D-6E8A-4147-A177-3AD203B41FA5}">
                      <a16:colId xmlns:a16="http://schemas.microsoft.com/office/drawing/2014/main" val="1311265261"/>
                    </a:ext>
                  </a:extLst>
                </a:gridCol>
                <a:gridCol w="1772310">
                  <a:extLst>
                    <a:ext uri="{9D8B030D-6E8A-4147-A177-3AD203B41FA5}">
                      <a16:colId xmlns:a16="http://schemas.microsoft.com/office/drawing/2014/main" val="734581089"/>
                    </a:ext>
                  </a:extLst>
                </a:gridCol>
              </a:tblGrid>
              <a:tr h="352545">
                <a:tc gridSpan="3">
                  <a:txBody>
                    <a:bodyPr/>
                    <a:lstStyle/>
                    <a:p>
                      <a:pPr algn="ctr" fontAlgn="b"/>
                      <a:r>
                        <a:rPr lang="es-CO" sz="1600" u="none" strike="noStrike">
                          <a:effectLst/>
                        </a:rPr>
                        <a:t>VACANTES</a:t>
                      </a:r>
                      <a:endParaRPr lang="es-CO" sz="1600" b="1" i="0" u="none" strike="noStrike">
                        <a:solidFill>
                          <a:srgbClr val="000000"/>
                        </a:solidFill>
                        <a:effectLst/>
                        <a:latin typeface="Arial" panose="020B0604020202020204" pitchFamily="34" charset="0"/>
                      </a:endParaRPr>
                    </a:p>
                  </a:txBody>
                  <a:tcPr marL="12515" marR="12515" marT="12515" marB="0" anchor="b"/>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862564381"/>
                  </a:ext>
                </a:extLst>
              </a:tr>
              <a:tr h="336522">
                <a:tc>
                  <a:txBody>
                    <a:bodyPr/>
                    <a:lstStyle/>
                    <a:p>
                      <a:pPr algn="ctr" fontAlgn="ctr"/>
                      <a:r>
                        <a:rPr lang="es-CO" sz="1400" u="none" strike="noStrike">
                          <a:effectLst/>
                        </a:rPr>
                        <a:t>NIVEL</a:t>
                      </a:r>
                      <a:endParaRPr lang="es-CO" sz="1400" b="1"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LNR</a:t>
                      </a:r>
                      <a:endParaRPr lang="es-CO" sz="1400" b="1"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VACANTES </a:t>
                      </a:r>
                      <a:endParaRPr lang="es-CO" sz="1400" b="1" i="0" u="none" strike="noStrike">
                        <a:solidFill>
                          <a:srgbClr val="000000"/>
                        </a:solidFill>
                        <a:effectLst/>
                        <a:latin typeface="Arial" panose="020B0604020202020204" pitchFamily="34" charset="0"/>
                      </a:endParaRPr>
                    </a:p>
                  </a:txBody>
                  <a:tcPr marL="12515" marR="12515" marT="12515" marB="0" anchor="ctr"/>
                </a:tc>
                <a:extLst>
                  <a:ext uri="{0D108BD9-81ED-4DB2-BD59-A6C34878D82A}">
                    <a16:rowId xmlns:a16="http://schemas.microsoft.com/office/drawing/2014/main" val="2633111174"/>
                  </a:ext>
                </a:extLst>
              </a:tr>
              <a:tr h="336522">
                <a:tc>
                  <a:txBody>
                    <a:bodyPr/>
                    <a:lstStyle/>
                    <a:p>
                      <a:pPr algn="ctr" fontAlgn="ctr"/>
                      <a:r>
                        <a:rPr lang="es-CO" sz="1400" u="none" strike="noStrike">
                          <a:effectLst/>
                        </a:rPr>
                        <a:t>Directivo</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17</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b"/>
                      <a:r>
                        <a:rPr lang="es-CO" sz="1400" u="none" strike="noStrike">
                          <a:effectLst/>
                        </a:rPr>
                        <a:t>6</a:t>
                      </a:r>
                      <a:endParaRPr lang="es-CO" sz="1400" b="0" i="0" u="none" strike="noStrike">
                        <a:solidFill>
                          <a:srgbClr val="000000"/>
                        </a:solidFill>
                        <a:effectLst/>
                        <a:latin typeface="Calibri" panose="020F0502020204030204" pitchFamily="34" charset="0"/>
                      </a:endParaRPr>
                    </a:p>
                  </a:txBody>
                  <a:tcPr marL="12515" marR="12515" marT="12515" marB="0" anchor="b"/>
                </a:tc>
                <a:extLst>
                  <a:ext uri="{0D108BD9-81ED-4DB2-BD59-A6C34878D82A}">
                    <a16:rowId xmlns:a16="http://schemas.microsoft.com/office/drawing/2014/main" val="2176135824"/>
                  </a:ext>
                </a:extLst>
              </a:tr>
              <a:tr h="336522">
                <a:tc>
                  <a:txBody>
                    <a:bodyPr/>
                    <a:lstStyle/>
                    <a:p>
                      <a:pPr algn="ctr" fontAlgn="ctr"/>
                      <a:r>
                        <a:rPr lang="es-CO" sz="1400" u="none" strike="noStrike">
                          <a:effectLst/>
                        </a:rPr>
                        <a:t>Asesor</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16</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b"/>
                      <a:r>
                        <a:rPr lang="es-CO" sz="1400" u="none" strike="noStrike">
                          <a:effectLst/>
                        </a:rPr>
                        <a:t>7</a:t>
                      </a:r>
                      <a:endParaRPr lang="es-CO" sz="1400" b="0" i="0" u="none" strike="noStrike">
                        <a:solidFill>
                          <a:srgbClr val="000000"/>
                        </a:solidFill>
                        <a:effectLst/>
                        <a:latin typeface="Calibri" panose="020F0502020204030204" pitchFamily="34" charset="0"/>
                      </a:endParaRPr>
                    </a:p>
                  </a:txBody>
                  <a:tcPr marL="12515" marR="12515" marT="12515" marB="0" anchor="b"/>
                </a:tc>
                <a:extLst>
                  <a:ext uri="{0D108BD9-81ED-4DB2-BD59-A6C34878D82A}">
                    <a16:rowId xmlns:a16="http://schemas.microsoft.com/office/drawing/2014/main" val="676130182"/>
                  </a:ext>
                </a:extLst>
              </a:tr>
              <a:tr h="336522">
                <a:tc>
                  <a:txBody>
                    <a:bodyPr/>
                    <a:lstStyle/>
                    <a:p>
                      <a:pPr algn="ctr" fontAlgn="ctr"/>
                      <a:r>
                        <a:rPr lang="es-CO" sz="1400" u="none" strike="noStrike">
                          <a:effectLst/>
                        </a:rPr>
                        <a:t>Profesional</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10</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b"/>
                      <a:r>
                        <a:rPr lang="es-CO" sz="1400" u="none" strike="noStrike">
                          <a:effectLst/>
                        </a:rPr>
                        <a:t>6</a:t>
                      </a:r>
                      <a:endParaRPr lang="es-CO" sz="1400" b="0" i="0" u="none" strike="noStrike">
                        <a:solidFill>
                          <a:srgbClr val="000000"/>
                        </a:solidFill>
                        <a:effectLst/>
                        <a:latin typeface="Calibri" panose="020F0502020204030204" pitchFamily="34" charset="0"/>
                      </a:endParaRPr>
                    </a:p>
                  </a:txBody>
                  <a:tcPr marL="12515" marR="12515" marT="12515" marB="0" anchor="b"/>
                </a:tc>
                <a:extLst>
                  <a:ext uri="{0D108BD9-81ED-4DB2-BD59-A6C34878D82A}">
                    <a16:rowId xmlns:a16="http://schemas.microsoft.com/office/drawing/2014/main" val="3510618137"/>
                  </a:ext>
                </a:extLst>
              </a:tr>
              <a:tr h="336522">
                <a:tc>
                  <a:txBody>
                    <a:bodyPr/>
                    <a:lstStyle/>
                    <a:p>
                      <a:pPr algn="ctr" fontAlgn="ctr"/>
                      <a:r>
                        <a:rPr lang="es-CO" sz="1400" u="none" strike="noStrike">
                          <a:effectLst/>
                        </a:rPr>
                        <a:t>Técnico</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2</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12515" marR="12515" marT="12515" marB="0" anchor="b"/>
                </a:tc>
                <a:extLst>
                  <a:ext uri="{0D108BD9-81ED-4DB2-BD59-A6C34878D82A}">
                    <a16:rowId xmlns:a16="http://schemas.microsoft.com/office/drawing/2014/main" val="1174538390"/>
                  </a:ext>
                </a:extLst>
              </a:tr>
              <a:tr h="336522">
                <a:tc>
                  <a:txBody>
                    <a:bodyPr/>
                    <a:lstStyle/>
                    <a:p>
                      <a:pPr algn="ctr" fontAlgn="ctr"/>
                      <a:r>
                        <a:rPr lang="es-CO" sz="1400" u="none" strike="noStrike">
                          <a:effectLst/>
                        </a:rPr>
                        <a:t>Asistencial</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3</a:t>
                      </a:r>
                      <a:endParaRPr lang="es-CO" sz="1400" b="0"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b"/>
                      <a:r>
                        <a:rPr lang="es-CO" sz="1400" u="none" strike="noStrike">
                          <a:effectLst/>
                        </a:rPr>
                        <a:t>0</a:t>
                      </a:r>
                      <a:endParaRPr lang="es-CO" sz="1400" b="0" i="0" u="none" strike="noStrike">
                        <a:solidFill>
                          <a:srgbClr val="000000"/>
                        </a:solidFill>
                        <a:effectLst/>
                        <a:latin typeface="Calibri" panose="020F0502020204030204" pitchFamily="34" charset="0"/>
                      </a:endParaRPr>
                    </a:p>
                  </a:txBody>
                  <a:tcPr marL="12515" marR="12515" marT="12515" marB="0" anchor="b"/>
                </a:tc>
                <a:extLst>
                  <a:ext uri="{0D108BD9-81ED-4DB2-BD59-A6C34878D82A}">
                    <a16:rowId xmlns:a16="http://schemas.microsoft.com/office/drawing/2014/main" val="87437521"/>
                  </a:ext>
                </a:extLst>
              </a:tr>
              <a:tr h="336522">
                <a:tc>
                  <a:txBody>
                    <a:bodyPr/>
                    <a:lstStyle/>
                    <a:p>
                      <a:pPr algn="ctr" fontAlgn="ctr"/>
                      <a:r>
                        <a:rPr lang="es-CO" sz="1400" u="none" strike="noStrike">
                          <a:effectLst/>
                        </a:rPr>
                        <a:t>TOTAL</a:t>
                      </a:r>
                      <a:endParaRPr lang="es-CO" sz="1400" b="1"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ctr"/>
                      <a:r>
                        <a:rPr lang="es-CO" sz="1400" u="none" strike="noStrike">
                          <a:effectLst/>
                        </a:rPr>
                        <a:t>48</a:t>
                      </a:r>
                      <a:endParaRPr lang="es-CO" sz="1400" b="1" i="0" u="none" strike="noStrike">
                        <a:solidFill>
                          <a:srgbClr val="000000"/>
                        </a:solidFill>
                        <a:effectLst/>
                        <a:latin typeface="Arial" panose="020B0604020202020204" pitchFamily="34" charset="0"/>
                      </a:endParaRPr>
                    </a:p>
                  </a:txBody>
                  <a:tcPr marL="12515" marR="12515" marT="12515" marB="0" anchor="ctr"/>
                </a:tc>
                <a:tc>
                  <a:txBody>
                    <a:bodyPr/>
                    <a:lstStyle/>
                    <a:p>
                      <a:pPr algn="ctr" fontAlgn="b"/>
                      <a:r>
                        <a:rPr lang="es-CO" sz="1400" u="none" strike="noStrike" dirty="0">
                          <a:effectLst/>
                        </a:rPr>
                        <a:t>20</a:t>
                      </a:r>
                      <a:endParaRPr lang="es-CO" sz="1400" b="1" i="0" u="none" strike="noStrike" dirty="0">
                        <a:solidFill>
                          <a:srgbClr val="000000"/>
                        </a:solidFill>
                        <a:effectLst/>
                        <a:latin typeface="Arial" panose="020B0604020202020204" pitchFamily="34" charset="0"/>
                      </a:endParaRPr>
                    </a:p>
                  </a:txBody>
                  <a:tcPr marL="12515" marR="12515" marT="12515" marB="0" anchor="b"/>
                </a:tc>
                <a:extLst>
                  <a:ext uri="{0D108BD9-81ED-4DB2-BD59-A6C34878D82A}">
                    <a16:rowId xmlns:a16="http://schemas.microsoft.com/office/drawing/2014/main" val="527949855"/>
                  </a:ext>
                </a:extLst>
              </a:tr>
            </a:tbl>
          </a:graphicData>
        </a:graphic>
      </p:graphicFrame>
      <p:sp>
        <p:nvSpPr>
          <p:cNvPr id="5" name="object 4">
            <a:extLst>
              <a:ext uri="{FF2B5EF4-FFF2-40B4-BE49-F238E27FC236}">
                <a16:creationId xmlns:a16="http://schemas.microsoft.com/office/drawing/2014/main" id="{B3361657-DE22-E362-AF39-BB44B07F5F87}"/>
              </a:ext>
            </a:extLst>
          </p:cNvPr>
          <p:cNvSpPr/>
          <p:nvPr/>
        </p:nvSpPr>
        <p:spPr>
          <a:xfrm>
            <a:off x="8432519" y="212773"/>
            <a:ext cx="3465576" cy="588263"/>
          </a:xfrm>
          <a:prstGeom prst="rect">
            <a:avLst/>
          </a:prstGeom>
          <a:blipFill>
            <a:blip r:embed="rId3" cstate="print"/>
            <a:stretch>
              <a:fillRect/>
            </a:stretch>
          </a:blipFill>
        </p:spPr>
        <p:txBody>
          <a:bodyPr wrap="square" lIns="0" tIns="0" rIns="0" bIns="0" rtlCol="0"/>
          <a:lstStyle/>
          <a:p>
            <a:endParaRPr/>
          </a:p>
        </p:txBody>
      </p:sp>
      <p:grpSp>
        <p:nvGrpSpPr>
          <p:cNvPr id="7" name="object 5">
            <a:extLst>
              <a:ext uri="{FF2B5EF4-FFF2-40B4-BE49-F238E27FC236}">
                <a16:creationId xmlns:a16="http://schemas.microsoft.com/office/drawing/2014/main" id="{BD60F325-10B5-4952-06AA-61887AABF992}"/>
              </a:ext>
            </a:extLst>
          </p:cNvPr>
          <p:cNvGrpSpPr/>
          <p:nvPr/>
        </p:nvGrpSpPr>
        <p:grpSpPr>
          <a:xfrm>
            <a:off x="4495" y="6780549"/>
            <a:ext cx="12184380" cy="76200"/>
            <a:chOff x="4495" y="6780549"/>
            <a:chExt cx="12184380" cy="76200"/>
          </a:xfrm>
        </p:grpSpPr>
        <p:sp>
          <p:nvSpPr>
            <p:cNvPr id="8" name="object 6">
              <a:extLst>
                <a:ext uri="{FF2B5EF4-FFF2-40B4-BE49-F238E27FC236}">
                  <a16:creationId xmlns:a16="http://schemas.microsoft.com/office/drawing/2014/main" id="{68A17A42-C3B6-CAA9-DE2C-E7E7B2227204}"/>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9" name="object 7">
              <a:extLst>
                <a:ext uri="{FF2B5EF4-FFF2-40B4-BE49-F238E27FC236}">
                  <a16:creationId xmlns:a16="http://schemas.microsoft.com/office/drawing/2014/main" id="{9ECAA8C0-58AE-9FB0-ABEC-B3E5D1A9886E}"/>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10" name="object 8">
              <a:extLst>
                <a:ext uri="{FF2B5EF4-FFF2-40B4-BE49-F238E27FC236}">
                  <a16:creationId xmlns:a16="http://schemas.microsoft.com/office/drawing/2014/main" id="{B77745B0-B49E-757E-26B9-EDBFBD362E90}"/>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1" name="object 9">
            <a:extLst>
              <a:ext uri="{FF2B5EF4-FFF2-40B4-BE49-F238E27FC236}">
                <a16:creationId xmlns:a16="http://schemas.microsoft.com/office/drawing/2014/main" id="{C21C99C7-11AB-6809-9291-70F632ECDF0D}"/>
              </a:ext>
            </a:extLst>
          </p:cNvPr>
          <p:cNvGrpSpPr/>
          <p:nvPr/>
        </p:nvGrpSpPr>
        <p:grpSpPr>
          <a:xfrm>
            <a:off x="293905" y="212773"/>
            <a:ext cx="810260" cy="67310"/>
            <a:chOff x="1268266" y="510608"/>
            <a:chExt cx="810260" cy="67310"/>
          </a:xfrm>
        </p:grpSpPr>
        <p:sp>
          <p:nvSpPr>
            <p:cNvPr id="12" name="object 10">
              <a:extLst>
                <a:ext uri="{FF2B5EF4-FFF2-40B4-BE49-F238E27FC236}">
                  <a16:creationId xmlns:a16="http://schemas.microsoft.com/office/drawing/2014/main" id="{69C56775-7346-97C0-E334-EEC57001E6CF}"/>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3" name="object 11">
              <a:extLst>
                <a:ext uri="{FF2B5EF4-FFF2-40B4-BE49-F238E27FC236}">
                  <a16:creationId xmlns:a16="http://schemas.microsoft.com/office/drawing/2014/main" id="{FE7F9897-8698-0F0F-1369-0C97B70EA075}"/>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5" name="object 12">
              <a:extLst>
                <a:ext uri="{FF2B5EF4-FFF2-40B4-BE49-F238E27FC236}">
                  <a16:creationId xmlns:a16="http://schemas.microsoft.com/office/drawing/2014/main" id="{6C84C032-1081-6646-0649-E5426FE0A0EE}"/>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422410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652019"/>
            <a:ext cx="10002597" cy="1508105"/>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r>
              <a:rPr lang="es-MX" sz="2800" dirty="0"/>
              <a:t>4.4.- Plan Institucional de Capacitación</a:t>
            </a:r>
          </a:p>
          <a:p>
            <a:endParaRPr lang="es-MX" dirty="0"/>
          </a:p>
          <a:p>
            <a:r>
              <a:rPr lang="es-MX" sz="2000" dirty="0">
                <a:solidFill>
                  <a:schemeClr val="tx1"/>
                </a:solidFill>
              </a:rPr>
              <a:t>Luis Enrique López Carrizosa</a:t>
            </a:r>
          </a:p>
          <a:p>
            <a:r>
              <a:rPr lang="es-MX" sz="2000" b="0" dirty="0">
                <a:solidFill>
                  <a:schemeClr val="tx1"/>
                </a:solidFill>
              </a:rPr>
              <a:t>Grupo de Talento Humano</a:t>
            </a:r>
            <a:endParaRPr lang="es-CO" sz="2000" b="0" dirty="0">
              <a:solidFill>
                <a:schemeClr val="tx1"/>
              </a:solidFill>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051789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801EA7C9-5833-FE12-E44B-A954A1CA8593}"/>
              </a:ext>
            </a:extLst>
          </p:cNvPr>
          <p:cNvSpPr>
            <a:spLocks noChangeArrowheads="1"/>
          </p:cNvSpPr>
          <p:nvPr/>
        </p:nvSpPr>
        <p:spPr bwMode="auto">
          <a:xfrm>
            <a:off x="8413263" y="1311266"/>
            <a:ext cx="242691" cy="485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0140" tIns="60070" rIns="120140" bIns="60070" numCol="1" anchor="ctr" anchorCtr="0" compatLnSpc="1">
            <a:prstTxWarp prst="textNoShape">
              <a:avLst/>
            </a:prstTxWarp>
            <a:spAutoFit/>
          </a:bodyPr>
          <a:lstStyle/>
          <a:p>
            <a:endParaRPr lang="es-CO" sz="2365"/>
          </a:p>
        </p:txBody>
      </p:sp>
      <p:sp>
        <p:nvSpPr>
          <p:cNvPr id="4" name="CuadroTexto 3">
            <a:extLst>
              <a:ext uri="{FF2B5EF4-FFF2-40B4-BE49-F238E27FC236}">
                <a16:creationId xmlns:a16="http://schemas.microsoft.com/office/drawing/2014/main" id="{507122E6-7B53-3E12-FB2E-B69284946FA3}"/>
              </a:ext>
            </a:extLst>
          </p:cNvPr>
          <p:cNvSpPr txBox="1"/>
          <p:nvPr/>
        </p:nvSpPr>
        <p:spPr>
          <a:xfrm>
            <a:off x="945807" y="614718"/>
            <a:ext cx="10300386" cy="496739"/>
          </a:xfrm>
          <a:prstGeom prst="rect">
            <a:avLst/>
          </a:prstGeom>
          <a:noFill/>
        </p:spPr>
        <p:txBody>
          <a:bodyPr wrap="square">
            <a:spAutoFit/>
          </a:bodyPr>
          <a:lstStyle/>
          <a:p>
            <a:pPr algn="ctr"/>
            <a:r>
              <a:rPr lang="es-CO" sz="2628" b="1" dirty="0">
                <a:latin typeface="Work Sans" pitchFamily="2" charset="0"/>
                <a:ea typeface="Calibri" panose="020F0502020204030204" pitchFamily="34" charset="0"/>
                <a:cs typeface="Arial" panose="020B0604020202020204" pitchFamily="34" charset="0"/>
              </a:rPr>
              <a:t>METAS DEL PLAN</a:t>
            </a:r>
            <a:endParaRPr lang="es-CO" sz="2628" dirty="0">
              <a:latin typeface="Work Sans" pitchFamily="2" charset="0"/>
            </a:endParaRPr>
          </a:p>
        </p:txBody>
      </p:sp>
      <p:sp>
        <p:nvSpPr>
          <p:cNvPr id="6" name="CuadroTexto 5">
            <a:extLst>
              <a:ext uri="{FF2B5EF4-FFF2-40B4-BE49-F238E27FC236}">
                <a16:creationId xmlns:a16="http://schemas.microsoft.com/office/drawing/2014/main" id="{ED9D57D6-EC0D-5D6C-E1E9-FF261357C720}"/>
              </a:ext>
            </a:extLst>
          </p:cNvPr>
          <p:cNvSpPr txBox="1"/>
          <p:nvPr/>
        </p:nvSpPr>
        <p:spPr>
          <a:xfrm>
            <a:off x="210732" y="1191378"/>
            <a:ext cx="10300386" cy="254044"/>
          </a:xfrm>
          <a:prstGeom prst="rect">
            <a:avLst/>
          </a:prstGeom>
          <a:noFill/>
        </p:spPr>
        <p:txBody>
          <a:bodyPr wrap="square">
            <a:spAutoFit/>
          </a:bodyPr>
          <a:lstStyle/>
          <a:p>
            <a:pPr algn="just">
              <a:spcAft>
                <a:spcPts val="1051"/>
              </a:spcAft>
            </a:pPr>
            <a:r>
              <a:rPr lang="es-CO" sz="1051" b="1" dirty="0">
                <a:latin typeface="Work Sans" pitchFamily="2" charset="0"/>
                <a:ea typeface="Calibri" panose="020F0502020204030204" pitchFamily="34" charset="0"/>
                <a:cs typeface="Times New Roman" panose="02020603050405020304" pitchFamily="18" charset="0"/>
              </a:rPr>
              <a:t>Eje 1 Gestión del Conocimiento y la Innovación</a:t>
            </a:r>
            <a:endParaRPr lang="es-CO" sz="1051" dirty="0">
              <a:latin typeface="Work Sans" pitchFamily="2" charset="0"/>
              <a:ea typeface="Calibri" panose="020F0502020204030204" pitchFamily="34" charset="0"/>
              <a:cs typeface="Times New Roman" panose="02020603050405020304" pitchFamily="18" charset="0"/>
            </a:endParaRPr>
          </a:p>
        </p:txBody>
      </p:sp>
      <p:graphicFrame>
        <p:nvGraphicFramePr>
          <p:cNvPr id="13" name="Tabla 12">
            <a:extLst>
              <a:ext uri="{FF2B5EF4-FFF2-40B4-BE49-F238E27FC236}">
                <a16:creationId xmlns:a16="http://schemas.microsoft.com/office/drawing/2014/main" id="{B80F23BB-A5FF-6C7D-1EBA-B1CE4C56FB03}"/>
              </a:ext>
            </a:extLst>
          </p:cNvPr>
          <p:cNvGraphicFramePr>
            <a:graphicFrameLocks noGrp="1"/>
          </p:cNvGraphicFramePr>
          <p:nvPr/>
        </p:nvGraphicFramePr>
        <p:xfrm>
          <a:off x="377847" y="1563770"/>
          <a:ext cx="2819072" cy="4256353"/>
        </p:xfrm>
        <a:graphic>
          <a:graphicData uri="http://schemas.openxmlformats.org/drawingml/2006/table">
            <a:tbl>
              <a:tblPr/>
              <a:tblGrid>
                <a:gridCol w="725638">
                  <a:extLst>
                    <a:ext uri="{9D8B030D-6E8A-4147-A177-3AD203B41FA5}">
                      <a16:colId xmlns:a16="http://schemas.microsoft.com/office/drawing/2014/main" val="1060318416"/>
                    </a:ext>
                  </a:extLst>
                </a:gridCol>
                <a:gridCol w="981322">
                  <a:extLst>
                    <a:ext uri="{9D8B030D-6E8A-4147-A177-3AD203B41FA5}">
                      <a16:colId xmlns:a16="http://schemas.microsoft.com/office/drawing/2014/main" val="1256009424"/>
                    </a:ext>
                  </a:extLst>
                </a:gridCol>
                <a:gridCol w="1112112">
                  <a:extLst>
                    <a:ext uri="{9D8B030D-6E8A-4147-A177-3AD203B41FA5}">
                      <a16:colId xmlns:a16="http://schemas.microsoft.com/office/drawing/2014/main" val="1329230983"/>
                    </a:ext>
                  </a:extLst>
                </a:gridCol>
              </a:tblGrid>
              <a:tr h="387524">
                <a:tc>
                  <a:txBody>
                    <a:bodyPr/>
                    <a:lstStyle/>
                    <a:p>
                      <a:pPr algn="ctr" fontAlgn="ctr"/>
                      <a:r>
                        <a:rPr lang="es-CO" sz="800" b="1" i="0" u="none" strike="noStrike" dirty="0">
                          <a:solidFill>
                            <a:srgbClr val="000000"/>
                          </a:solidFill>
                          <a:effectLst/>
                          <a:latin typeface="Work Sans" pitchFamily="2" charset="0"/>
                        </a:rPr>
                        <a:t>COMPETENCIA</a:t>
                      </a:r>
                    </a:p>
                    <a:p>
                      <a:pPr algn="ctr" fontAlgn="ctr"/>
                      <a:r>
                        <a:rPr lang="es-CO" sz="800" b="1" i="0" u="none" strike="noStrike" dirty="0">
                          <a:solidFill>
                            <a:srgbClr val="000000"/>
                          </a:solidFill>
                          <a:effectLst/>
                          <a:latin typeface="Work Sans" pitchFamily="2" charset="0"/>
                        </a:rPr>
                        <a:t>DIMENSIÓN </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O" sz="800" b="1" i="0" u="none" strike="noStrike" dirty="0">
                          <a:solidFill>
                            <a:srgbClr val="000000"/>
                          </a:solidFill>
                          <a:effectLst/>
                          <a:latin typeface="Work Sans" pitchFamily="2" charset="0"/>
                        </a:rPr>
                        <a:t>TEMÁTICAS</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O" sz="800" b="1" i="0" u="none" strike="noStrike" dirty="0">
                          <a:solidFill>
                            <a:srgbClr val="000000"/>
                          </a:solidFill>
                          <a:effectLst/>
                          <a:latin typeface="Work Sans" pitchFamily="2" charset="0"/>
                        </a:rPr>
                        <a:t>ACTIVIDAD</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674290635"/>
                  </a:ext>
                </a:extLst>
              </a:tr>
              <a:tr h="261696">
                <a:tc rowSpan="5">
                  <a:txBody>
                    <a:bodyPr/>
                    <a:lstStyle/>
                    <a:p>
                      <a:pPr algn="ctr" fontAlgn="ctr"/>
                      <a:r>
                        <a:rPr lang="es-CO" sz="800" b="0" i="0" u="none" strike="noStrike">
                          <a:solidFill>
                            <a:srgbClr val="000000"/>
                          </a:solidFill>
                          <a:effectLst/>
                          <a:latin typeface="Work Sans" pitchFamily="2" charset="0"/>
                        </a:rPr>
                        <a:t>SABERES</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ctr"/>
                      <a:r>
                        <a:rPr lang="es-CO" sz="800" b="0" i="0" u="none" strike="noStrike" dirty="0">
                          <a:solidFill>
                            <a:srgbClr val="000000"/>
                          </a:solidFill>
                          <a:effectLst/>
                          <a:latin typeface="Work Sans" pitchFamily="2" charset="0"/>
                        </a:rPr>
                        <a:t>Excel Intermedio y Avanzado</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Work Sans" pitchFamily="2" charset="0"/>
                        </a:rPr>
                        <a:t>TIC- SENA</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682567"/>
                  </a:ext>
                </a:extLst>
              </a:tr>
              <a:tr h="261696">
                <a:tc vMerge="1">
                  <a:txBody>
                    <a:bodyPr/>
                    <a:lstStyle/>
                    <a:p>
                      <a:endParaRPr lang="es-CO"/>
                    </a:p>
                  </a:txBody>
                  <a:tcPr/>
                </a:tc>
                <a:tc>
                  <a:txBody>
                    <a:bodyPr/>
                    <a:lstStyle/>
                    <a:p>
                      <a:pPr algn="l" fontAlgn="ctr"/>
                      <a:r>
                        <a:rPr lang="es-CO" sz="800" b="0" i="0" u="none" strike="noStrike" dirty="0">
                          <a:solidFill>
                            <a:srgbClr val="000000"/>
                          </a:solidFill>
                          <a:effectLst/>
                          <a:latin typeface="Work Sans" pitchFamily="2" charset="0"/>
                        </a:rPr>
                        <a:t>Herramientas de Office</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TIC</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469921"/>
                  </a:ext>
                </a:extLst>
              </a:tr>
              <a:tr h="370008">
                <a:tc vMerge="1">
                  <a:txBody>
                    <a:bodyPr/>
                    <a:lstStyle/>
                    <a:p>
                      <a:endParaRPr lang="es-CO"/>
                    </a:p>
                  </a:txBody>
                  <a:tcPr/>
                </a:tc>
                <a:tc>
                  <a:txBody>
                    <a:bodyPr/>
                    <a:lstStyle/>
                    <a:p>
                      <a:pPr algn="l" fontAlgn="ctr"/>
                      <a:r>
                        <a:rPr lang="es-CO" sz="800" b="0" i="0" u="none" strike="noStrike">
                          <a:solidFill>
                            <a:srgbClr val="000000"/>
                          </a:solidFill>
                          <a:effectLst/>
                          <a:latin typeface="Work Sans" pitchFamily="2" charset="0"/>
                        </a:rPr>
                        <a:t>Actualización Contratación Estatal </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MADR</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726748"/>
                  </a:ext>
                </a:extLst>
              </a:tr>
              <a:tr h="261696">
                <a:tc vMerge="1">
                  <a:txBody>
                    <a:bodyPr/>
                    <a:lstStyle/>
                    <a:p>
                      <a:endParaRPr lang="es-CO"/>
                    </a:p>
                  </a:txBody>
                  <a:tcPr/>
                </a:tc>
                <a:tc>
                  <a:txBody>
                    <a:bodyPr/>
                    <a:lstStyle/>
                    <a:p>
                      <a:pPr algn="l" fontAlgn="ctr"/>
                      <a:r>
                        <a:rPr lang="es-CO" sz="800" b="0" i="0" u="none" strike="noStrike">
                          <a:solidFill>
                            <a:srgbClr val="000000"/>
                          </a:solidFill>
                          <a:effectLst/>
                          <a:latin typeface="Work Sans" pitchFamily="2" charset="0"/>
                        </a:rPr>
                        <a:t>Curso de Inglés Bilingüismo</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SENA- FUNCIÓN PÚBLICA</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862467"/>
                  </a:ext>
                </a:extLst>
              </a:tr>
              <a:tr h="261696">
                <a:tc vMerge="1">
                  <a:txBody>
                    <a:bodyPr/>
                    <a:lstStyle/>
                    <a:p>
                      <a:endParaRPr lang="es-CO"/>
                    </a:p>
                  </a:txBody>
                  <a:tcPr/>
                </a:tc>
                <a:tc>
                  <a:txBody>
                    <a:bodyPr/>
                    <a:lstStyle/>
                    <a:p>
                      <a:pPr algn="l" fontAlgn="ctr"/>
                      <a:r>
                        <a:rPr lang="es-CO" sz="800" b="0" i="0" u="none" strike="noStrike" dirty="0">
                          <a:solidFill>
                            <a:srgbClr val="000000"/>
                          </a:solidFill>
                          <a:effectLst/>
                          <a:latin typeface="Work Sans" pitchFamily="2" charset="0"/>
                        </a:rPr>
                        <a:t>Normas Tributarias</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SENA-ESAP-DIAN - MADR</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312274"/>
                  </a:ext>
                </a:extLst>
              </a:tr>
              <a:tr h="261696">
                <a:tc rowSpan="5">
                  <a:txBody>
                    <a:bodyPr/>
                    <a:lstStyle/>
                    <a:p>
                      <a:pPr algn="ctr" fontAlgn="ctr"/>
                      <a:r>
                        <a:rPr lang="es-CO" sz="800" b="0" i="0" u="none" strike="noStrike">
                          <a:solidFill>
                            <a:srgbClr val="000000"/>
                          </a:solidFill>
                          <a:effectLst/>
                          <a:latin typeface="Work Sans" pitchFamily="2" charset="0"/>
                        </a:rPr>
                        <a:t>SABER HACER </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ctr"/>
                      <a:r>
                        <a:rPr lang="es-CO" sz="800" b="0" i="0" u="none" strike="noStrike">
                          <a:solidFill>
                            <a:srgbClr val="000000"/>
                          </a:solidFill>
                          <a:effectLst/>
                          <a:latin typeface="Work Sans" pitchFamily="2" charset="0"/>
                        </a:rPr>
                        <a:t>MIPG - Gestión Estratégica</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ESAP</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166120"/>
                  </a:ext>
                </a:extLst>
              </a:tr>
              <a:tr h="261696">
                <a:tc vMerge="1">
                  <a:txBody>
                    <a:bodyPr/>
                    <a:lstStyle/>
                    <a:p>
                      <a:endParaRPr lang="es-CO"/>
                    </a:p>
                  </a:txBody>
                  <a:tcPr/>
                </a:tc>
                <a:tc>
                  <a:txBody>
                    <a:bodyPr/>
                    <a:lstStyle/>
                    <a:p>
                      <a:pPr algn="l" fontAlgn="ctr"/>
                      <a:r>
                        <a:rPr lang="es-CO" sz="800" b="0" i="0" u="none" strike="noStrike">
                          <a:solidFill>
                            <a:srgbClr val="000000"/>
                          </a:solidFill>
                          <a:effectLst/>
                          <a:latin typeface="Work Sans" pitchFamily="2" charset="0"/>
                        </a:rPr>
                        <a:t>Big Data/Ecosistemas</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TIC</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429925"/>
                  </a:ext>
                </a:extLst>
              </a:tr>
              <a:tr h="135868">
                <a:tc vMerge="1">
                  <a:txBody>
                    <a:bodyPr/>
                    <a:lstStyle/>
                    <a:p>
                      <a:endParaRPr lang="es-CO"/>
                    </a:p>
                  </a:txBody>
                  <a:tcPr/>
                </a:tc>
                <a:tc>
                  <a:txBody>
                    <a:bodyPr/>
                    <a:lstStyle/>
                    <a:p>
                      <a:pPr algn="l" fontAlgn="ctr"/>
                      <a:r>
                        <a:rPr lang="es-CO" sz="800" b="0" i="0" u="none" strike="noStrike">
                          <a:solidFill>
                            <a:srgbClr val="000000"/>
                          </a:solidFill>
                          <a:effectLst/>
                          <a:latin typeface="Work Sans" pitchFamily="2" charset="0"/>
                        </a:rPr>
                        <a:t>Seguridad Social </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ESAP</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830167"/>
                  </a:ext>
                </a:extLst>
              </a:tr>
              <a:tr h="370008">
                <a:tc vMerge="1">
                  <a:txBody>
                    <a:bodyPr/>
                    <a:lstStyle/>
                    <a:p>
                      <a:endParaRPr lang="es-CO"/>
                    </a:p>
                  </a:txBody>
                  <a:tcPr/>
                </a:tc>
                <a:tc>
                  <a:txBody>
                    <a:bodyPr/>
                    <a:lstStyle/>
                    <a:p>
                      <a:pPr algn="l" fontAlgn="ctr"/>
                      <a:r>
                        <a:rPr lang="es-CO" sz="800" b="0" i="0" u="none" strike="noStrike" dirty="0">
                          <a:solidFill>
                            <a:srgbClr val="000000"/>
                          </a:solidFill>
                          <a:effectLst/>
                          <a:latin typeface="Work Sans" pitchFamily="2" charset="0"/>
                        </a:rPr>
                        <a:t>Redacción de Textos (informes)</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800" b="0" i="0" u="none" strike="noStrike" dirty="0">
                          <a:solidFill>
                            <a:srgbClr val="000000"/>
                          </a:solidFill>
                          <a:effectLst/>
                          <a:latin typeface="Work Sans" pitchFamily="2" charset="0"/>
                        </a:rPr>
                        <a:t>Caja de Compensación- SENA- ESAP - MADR</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730696"/>
                  </a:ext>
                </a:extLst>
              </a:tr>
              <a:tr h="261696">
                <a:tc vMerge="1">
                  <a:txBody>
                    <a:bodyPr/>
                    <a:lstStyle/>
                    <a:p>
                      <a:endParaRPr lang="es-CO"/>
                    </a:p>
                  </a:txBody>
                  <a:tcPr/>
                </a:tc>
                <a:tc>
                  <a:txBody>
                    <a:bodyPr/>
                    <a:lstStyle/>
                    <a:p>
                      <a:pPr algn="l" fontAlgn="ctr"/>
                      <a:r>
                        <a:rPr lang="es-CO" sz="800" b="0" i="0" u="none" strike="noStrike">
                          <a:solidFill>
                            <a:srgbClr val="000000"/>
                          </a:solidFill>
                          <a:effectLst/>
                          <a:latin typeface="Work Sans" pitchFamily="2" charset="0"/>
                        </a:rPr>
                        <a:t>Gramática y Escritura </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ESAP-SENA</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45330"/>
                  </a:ext>
                </a:extLst>
              </a:tr>
              <a:tr h="261696">
                <a:tc rowSpan="3">
                  <a:txBody>
                    <a:bodyPr/>
                    <a:lstStyle/>
                    <a:p>
                      <a:pPr algn="ctr" fontAlgn="ctr"/>
                      <a:r>
                        <a:rPr lang="es-CO" sz="800" b="0" i="0" u="none" strike="noStrike">
                          <a:solidFill>
                            <a:srgbClr val="000000"/>
                          </a:solidFill>
                          <a:effectLst/>
                          <a:latin typeface="Work Sans" pitchFamily="2" charset="0"/>
                        </a:rPr>
                        <a:t>SABER SER</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ctr"/>
                      <a:r>
                        <a:rPr lang="es-ES" sz="800" b="0" i="0" u="none" strike="noStrike">
                          <a:solidFill>
                            <a:srgbClr val="000000"/>
                          </a:solidFill>
                          <a:effectLst/>
                          <a:latin typeface="Work Sans" pitchFamily="2" charset="0"/>
                        </a:rPr>
                        <a:t>Atención y Servicio al Cliente</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SENA- ESAP - MADR</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677561"/>
                  </a:ext>
                </a:extLst>
              </a:tr>
              <a:tr h="370008">
                <a:tc vMerge="1">
                  <a:txBody>
                    <a:bodyPr/>
                    <a:lstStyle/>
                    <a:p>
                      <a:endParaRPr lang="es-CO"/>
                    </a:p>
                  </a:txBody>
                  <a:tcPr/>
                </a:tc>
                <a:tc>
                  <a:txBody>
                    <a:bodyPr/>
                    <a:lstStyle/>
                    <a:p>
                      <a:pPr algn="l" fontAlgn="ctr"/>
                      <a:r>
                        <a:rPr lang="es-CO" sz="800" b="0" i="0" u="none" strike="noStrike">
                          <a:solidFill>
                            <a:srgbClr val="000000"/>
                          </a:solidFill>
                          <a:effectLst/>
                          <a:latin typeface="Work Sans" pitchFamily="2" charset="0"/>
                        </a:rPr>
                        <a:t>Trabajo en Equipo </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800" b="0" i="0" u="none" strike="noStrike" dirty="0">
                          <a:solidFill>
                            <a:srgbClr val="000000"/>
                          </a:solidFill>
                          <a:effectLst/>
                          <a:latin typeface="Work Sans" pitchFamily="2" charset="0"/>
                        </a:rPr>
                        <a:t>Caja de Compensación- SENA- ESAP - MADR</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525798"/>
                  </a:ext>
                </a:extLst>
              </a:tr>
              <a:tr h="513352">
                <a:tc vMerge="1">
                  <a:txBody>
                    <a:bodyPr/>
                    <a:lstStyle/>
                    <a:p>
                      <a:endParaRPr lang="es-CO"/>
                    </a:p>
                  </a:txBody>
                  <a:tcPr/>
                </a:tc>
                <a:tc>
                  <a:txBody>
                    <a:bodyPr/>
                    <a:lstStyle/>
                    <a:p>
                      <a:pPr algn="l" fontAlgn="ctr"/>
                      <a:r>
                        <a:rPr lang="es-CO" sz="800" b="0" i="0" u="none" strike="noStrike" dirty="0">
                          <a:solidFill>
                            <a:srgbClr val="000000"/>
                          </a:solidFill>
                          <a:effectLst/>
                          <a:latin typeface="Work Sans" pitchFamily="2" charset="0"/>
                        </a:rPr>
                        <a:t>Comunicación Asertiva</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800" b="0" i="0" u="none" strike="noStrike" dirty="0">
                          <a:solidFill>
                            <a:srgbClr val="000000"/>
                          </a:solidFill>
                          <a:effectLst/>
                          <a:latin typeface="Work Sans" pitchFamily="2" charset="0"/>
                        </a:rPr>
                        <a:t>ARL POSITIVA- SENA-CAJA COMPENSACIÓN- MADR</a:t>
                      </a:r>
                    </a:p>
                  </a:txBody>
                  <a:tcPr marL="9587" marR="9587" marT="95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428616"/>
                  </a:ext>
                </a:extLst>
              </a:tr>
            </a:tbl>
          </a:graphicData>
        </a:graphic>
      </p:graphicFrame>
      <p:sp>
        <p:nvSpPr>
          <p:cNvPr id="16" name="CuadroTexto 15">
            <a:extLst>
              <a:ext uri="{FF2B5EF4-FFF2-40B4-BE49-F238E27FC236}">
                <a16:creationId xmlns:a16="http://schemas.microsoft.com/office/drawing/2014/main" id="{9DF47BF4-11EC-7A36-B06A-49E30DBAD42B}"/>
              </a:ext>
            </a:extLst>
          </p:cNvPr>
          <p:cNvSpPr txBox="1"/>
          <p:nvPr/>
        </p:nvSpPr>
        <p:spPr>
          <a:xfrm>
            <a:off x="3487033" y="1202576"/>
            <a:ext cx="10300386" cy="254044"/>
          </a:xfrm>
          <a:prstGeom prst="rect">
            <a:avLst/>
          </a:prstGeom>
          <a:noFill/>
        </p:spPr>
        <p:txBody>
          <a:bodyPr wrap="square">
            <a:spAutoFit/>
          </a:bodyPr>
          <a:lstStyle/>
          <a:p>
            <a:pPr algn="just">
              <a:spcAft>
                <a:spcPts val="1051"/>
              </a:spcAft>
            </a:pPr>
            <a:r>
              <a:rPr lang="es-CO" sz="1051" b="1" dirty="0">
                <a:latin typeface="Work Sans" pitchFamily="2" charset="0"/>
                <a:ea typeface="Calibri" panose="020F0502020204030204" pitchFamily="34" charset="0"/>
                <a:cs typeface="Times New Roman" panose="02020603050405020304" pitchFamily="18" charset="0"/>
              </a:rPr>
              <a:t>Eje 2 Creación del Valor Público </a:t>
            </a:r>
            <a:endParaRPr lang="es-CO" sz="1051" dirty="0">
              <a:latin typeface="Work Sans" pitchFamily="2" charset="0"/>
              <a:ea typeface="Calibri" panose="020F0502020204030204" pitchFamily="34" charset="0"/>
              <a:cs typeface="Times New Roman" panose="02020603050405020304" pitchFamily="18" charset="0"/>
            </a:endParaRPr>
          </a:p>
        </p:txBody>
      </p:sp>
      <p:graphicFrame>
        <p:nvGraphicFramePr>
          <p:cNvPr id="20" name="Tabla 19">
            <a:extLst>
              <a:ext uri="{FF2B5EF4-FFF2-40B4-BE49-F238E27FC236}">
                <a16:creationId xmlns:a16="http://schemas.microsoft.com/office/drawing/2014/main" id="{C4FF9981-BBB0-ACBB-7E01-6A715EEC2CAF}"/>
              </a:ext>
            </a:extLst>
          </p:cNvPr>
          <p:cNvGraphicFramePr>
            <a:graphicFrameLocks noGrp="1"/>
          </p:cNvGraphicFramePr>
          <p:nvPr/>
        </p:nvGraphicFramePr>
        <p:xfrm>
          <a:off x="3537889" y="1585431"/>
          <a:ext cx="2069146" cy="4240338"/>
        </p:xfrm>
        <a:graphic>
          <a:graphicData uri="http://schemas.openxmlformats.org/drawingml/2006/table">
            <a:tbl>
              <a:tblPr/>
              <a:tblGrid>
                <a:gridCol w="723696">
                  <a:extLst>
                    <a:ext uri="{9D8B030D-6E8A-4147-A177-3AD203B41FA5}">
                      <a16:colId xmlns:a16="http://schemas.microsoft.com/office/drawing/2014/main" val="2237110138"/>
                    </a:ext>
                  </a:extLst>
                </a:gridCol>
                <a:gridCol w="724614">
                  <a:extLst>
                    <a:ext uri="{9D8B030D-6E8A-4147-A177-3AD203B41FA5}">
                      <a16:colId xmlns:a16="http://schemas.microsoft.com/office/drawing/2014/main" val="2782317927"/>
                    </a:ext>
                  </a:extLst>
                </a:gridCol>
                <a:gridCol w="620836">
                  <a:extLst>
                    <a:ext uri="{9D8B030D-6E8A-4147-A177-3AD203B41FA5}">
                      <a16:colId xmlns:a16="http://schemas.microsoft.com/office/drawing/2014/main" val="4029309208"/>
                    </a:ext>
                  </a:extLst>
                </a:gridCol>
              </a:tblGrid>
              <a:tr h="262101">
                <a:tc>
                  <a:txBody>
                    <a:bodyPr/>
                    <a:lstStyle/>
                    <a:p>
                      <a:pPr algn="ctr" fontAlgn="ctr"/>
                      <a:r>
                        <a:rPr lang="es-CO" sz="800" b="1" i="0" u="none" strike="noStrike" dirty="0">
                          <a:solidFill>
                            <a:srgbClr val="000000"/>
                          </a:solidFill>
                          <a:effectLst/>
                          <a:latin typeface="Arial" panose="020B0604020202020204" pitchFamily="34" charset="0"/>
                        </a:rPr>
                        <a:t>COMPTENCIA DIMENSIÓN </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O" sz="800" b="1" i="0" u="none" strike="noStrike" dirty="0">
                          <a:solidFill>
                            <a:srgbClr val="000000"/>
                          </a:solidFill>
                          <a:effectLst/>
                          <a:latin typeface="Arial" panose="020B0604020202020204" pitchFamily="34" charset="0"/>
                        </a:rPr>
                        <a:t>TEMÁTICAS</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O" sz="800" b="1" i="0" u="none" strike="noStrike" dirty="0">
                          <a:solidFill>
                            <a:srgbClr val="000000"/>
                          </a:solidFill>
                          <a:effectLst/>
                          <a:latin typeface="Arial" panose="020B0604020202020204" pitchFamily="34" charset="0"/>
                        </a:rPr>
                        <a:t>ACTIVIDAD</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650517171"/>
                  </a:ext>
                </a:extLst>
              </a:tr>
              <a:tr h="386665">
                <a:tc rowSpan="5">
                  <a:txBody>
                    <a:bodyPr/>
                    <a:lstStyle/>
                    <a:p>
                      <a:pPr algn="ctr" fontAlgn="ctr"/>
                      <a:r>
                        <a:rPr lang="es-CO" sz="800" b="0" i="0" u="none" strike="noStrike" dirty="0">
                          <a:solidFill>
                            <a:srgbClr val="000000"/>
                          </a:solidFill>
                          <a:effectLst/>
                          <a:latin typeface="Arial" panose="020B0604020202020204" pitchFamily="34" charset="0"/>
                        </a:rPr>
                        <a:t>SABERES</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ctr"/>
                      <a:r>
                        <a:rPr lang="es-CO" sz="800" b="0" i="0" u="none" strike="noStrike">
                          <a:solidFill>
                            <a:srgbClr val="000000"/>
                          </a:solidFill>
                          <a:effectLst/>
                          <a:latin typeface="Arial" panose="020B0604020202020204" pitchFamily="34" charset="0"/>
                        </a:rPr>
                        <a:t>MGA</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Arial" panose="020B0604020202020204" pitchFamily="34" charset="0"/>
                        </a:rPr>
                        <a:t>DNP - FUNCIÓN PÚBLICA</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152374"/>
                  </a:ext>
                </a:extLst>
              </a:tr>
              <a:tr h="386665">
                <a:tc vMerge="1">
                  <a:txBody>
                    <a:bodyPr/>
                    <a:lstStyle/>
                    <a:p>
                      <a:endParaRPr lang="es-CO"/>
                    </a:p>
                  </a:txBody>
                  <a:tcPr/>
                </a:tc>
                <a:tc>
                  <a:txBody>
                    <a:bodyPr/>
                    <a:lstStyle/>
                    <a:p>
                      <a:pPr algn="l" fontAlgn="ctr"/>
                      <a:r>
                        <a:rPr lang="es-CO" sz="800" b="0" i="0" u="none" strike="noStrike">
                          <a:solidFill>
                            <a:srgbClr val="000000"/>
                          </a:solidFill>
                          <a:effectLst/>
                          <a:latin typeface="Arial" panose="020B0604020202020204" pitchFamily="34" charset="0"/>
                        </a:rPr>
                        <a:t>MIPG</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Arial" panose="020B0604020202020204" pitchFamily="34" charset="0"/>
                        </a:rPr>
                        <a:t>DNP- ESAP- FUNCIÓN PÚBLICA</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707760"/>
                  </a:ext>
                </a:extLst>
              </a:tr>
              <a:tr h="635792">
                <a:tc vMerge="1">
                  <a:txBody>
                    <a:bodyPr/>
                    <a:lstStyle/>
                    <a:p>
                      <a:endParaRPr lang="es-CO"/>
                    </a:p>
                  </a:txBody>
                  <a:tcPr/>
                </a:tc>
                <a:tc>
                  <a:txBody>
                    <a:bodyPr/>
                    <a:lstStyle/>
                    <a:p>
                      <a:pPr algn="l" fontAlgn="ctr"/>
                      <a:r>
                        <a:rPr lang="es-CO" sz="800" b="0" i="0" u="none" strike="noStrike" dirty="0">
                          <a:solidFill>
                            <a:srgbClr val="000000"/>
                          </a:solidFill>
                          <a:effectLst/>
                          <a:latin typeface="Arial" panose="020B0604020202020204" pitchFamily="34" charset="0"/>
                        </a:rPr>
                        <a:t>Actualización en Normas Tributarias</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Arial" panose="020B0604020202020204" pitchFamily="34" charset="0"/>
                        </a:rPr>
                        <a:t>ALIADO ESTRATÉGICO- DIAN - MADR-SENA</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959634"/>
                  </a:ext>
                </a:extLst>
              </a:tr>
              <a:tr h="386665">
                <a:tc vMerge="1">
                  <a:txBody>
                    <a:bodyPr/>
                    <a:lstStyle/>
                    <a:p>
                      <a:endParaRPr lang="es-CO"/>
                    </a:p>
                  </a:txBody>
                  <a:tcPr/>
                </a:tc>
                <a:tc>
                  <a:txBody>
                    <a:bodyPr/>
                    <a:lstStyle/>
                    <a:p>
                      <a:pPr algn="l" fontAlgn="ctr"/>
                      <a:r>
                        <a:rPr lang="es-CO" sz="800" b="0" i="0" u="none" strike="noStrike" dirty="0">
                          <a:solidFill>
                            <a:srgbClr val="000000"/>
                          </a:solidFill>
                          <a:effectLst/>
                          <a:latin typeface="Arial" panose="020B0604020202020204" pitchFamily="34" charset="0"/>
                        </a:rPr>
                        <a:t>Sistema de Control Interno</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Arial" panose="020B0604020202020204" pitchFamily="34" charset="0"/>
                        </a:rPr>
                        <a:t>ALIADO ESTRATÉGICO- MADR</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980166"/>
                  </a:ext>
                </a:extLst>
              </a:tr>
              <a:tr h="262101">
                <a:tc vMerge="1">
                  <a:txBody>
                    <a:bodyPr/>
                    <a:lstStyle/>
                    <a:p>
                      <a:endParaRPr lang="es-CO"/>
                    </a:p>
                  </a:txBody>
                  <a:tcPr/>
                </a:tc>
                <a:tc>
                  <a:txBody>
                    <a:bodyPr/>
                    <a:lstStyle/>
                    <a:p>
                      <a:pPr algn="l" fontAlgn="ctr"/>
                      <a:r>
                        <a:rPr lang="es-CO" sz="800" b="0" i="0" u="none" strike="noStrike" dirty="0">
                          <a:solidFill>
                            <a:srgbClr val="000000"/>
                          </a:solidFill>
                          <a:effectLst/>
                          <a:latin typeface="Arial" panose="020B0604020202020204" pitchFamily="34" charset="0"/>
                        </a:rPr>
                        <a:t>Contratación Estatal </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Arial" panose="020B0604020202020204" pitchFamily="34" charset="0"/>
                        </a:rPr>
                        <a:t>ESAP - DNP </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494874"/>
                  </a:ext>
                </a:extLst>
              </a:tr>
              <a:tr h="386665">
                <a:tc rowSpan="2">
                  <a:txBody>
                    <a:bodyPr/>
                    <a:lstStyle/>
                    <a:p>
                      <a:pPr algn="ctr" fontAlgn="ctr"/>
                      <a:r>
                        <a:rPr lang="es-CO" sz="800" b="0" i="0" u="none" strike="noStrike">
                          <a:solidFill>
                            <a:srgbClr val="000000"/>
                          </a:solidFill>
                          <a:effectLst/>
                          <a:latin typeface="Arial" panose="020B0604020202020204" pitchFamily="34" charset="0"/>
                        </a:rPr>
                        <a:t>SABER HACER </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ctr"/>
                      <a:r>
                        <a:rPr lang="es-CO" sz="800" b="0" i="0" u="none" strike="noStrike" dirty="0">
                          <a:solidFill>
                            <a:srgbClr val="000000"/>
                          </a:solidFill>
                          <a:effectLst/>
                          <a:latin typeface="Arial" panose="020B0604020202020204" pitchFamily="34" charset="0"/>
                        </a:rPr>
                        <a:t>MECI</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Arial" panose="020B0604020202020204" pitchFamily="34" charset="0"/>
                        </a:rPr>
                        <a:t>FUNCIÓN PÚBLICA - ESAP</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795146"/>
                  </a:ext>
                </a:extLst>
              </a:tr>
              <a:tr h="386665">
                <a:tc vMerge="1">
                  <a:txBody>
                    <a:bodyPr/>
                    <a:lstStyle/>
                    <a:p>
                      <a:endParaRPr lang="es-CO"/>
                    </a:p>
                  </a:txBody>
                  <a:tcPr/>
                </a:tc>
                <a:tc>
                  <a:txBody>
                    <a:bodyPr/>
                    <a:lstStyle/>
                    <a:p>
                      <a:pPr algn="l" fontAlgn="ctr"/>
                      <a:r>
                        <a:rPr lang="es-CO" sz="800" b="0" i="0" u="none" strike="noStrike" dirty="0">
                          <a:solidFill>
                            <a:srgbClr val="000000"/>
                          </a:solidFill>
                          <a:effectLst/>
                          <a:latin typeface="Arial" panose="020B0604020202020204" pitchFamily="34" charset="0"/>
                        </a:rPr>
                        <a:t>Acuerdos de Gestión</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Arial" panose="020B0604020202020204" pitchFamily="34" charset="0"/>
                        </a:rPr>
                        <a:t>ESAP - FUNCIÓN PÚBLICA </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022965"/>
                  </a:ext>
                </a:extLst>
              </a:tr>
              <a:tr h="386665">
                <a:tc rowSpan="2">
                  <a:txBody>
                    <a:bodyPr/>
                    <a:lstStyle/>
                    <a:p>
                      <a:pPr algn="ctr" fontAlgn="ctr"/>
                      <a:r>
                        <a:rPr lang="es-CO" sz="800" b="0" i="0" u="none" strike="noStrike" dirty="0">
                          <a:solidFill>
                            <a:srgbClr val="000000"/>
                          </a:solidFill>
                          <a:effectLst/>
                          <a:latin typeface="Arial" panose="020B0604020202020204" pitchFamily="34" charset="0"/>
                        </a:rPr>
                        <a:t>SABER SER</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ctr"/>
                      <a:r>
                        <a:rPr lang="es-CO" sz="800" b="0" i="0" u="none" strike="noStrike">
                          <a:solidFill>
                            <a:srgbClr val="000000"/>
                          </a:solidFill>
                          <a:effectLst/>
                          <a:latin typeface="Arial" panose="020B0604020202020204" pitchFamily="34" charset="0"/>
                        </a:rPr>
                        <a:t>Atención y Servicio al Cliente</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Arial" panose="020B0604020202020204" pitchFamily="34" charset="0"/>
                        </a:rPr>
                        <a:t>SENA- ESAP - MADR</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769979"/>
                  </a:ext>
                </a:extLst>
              </a:tr>
              <a:tr h="760354">
                <a:tc vMerge="1">
                  <a:txBody>
                    <a:bodyPr/>
                    <a:lstStyle/>
                    <a:p>
                      <a:endParaRPr lang="es-CO"/>
                    </a:p>
                  </a:txBody>
                  <a:tcPr/>
                </a:tc>
                <a:tc>
                  <a:txBody>
                    <a:bodyPr/>
                    <a:lstStyle/>
                    <a:p>
                      <a:pPr algn="l" fontAlgn="ctr"/>
                      <a:r>
                        <a:rPr lang="es-CO" sz="800" b="0" i="0" u="none" strike="noStrike" dirty="0">
                          <a:solidFill>
                            <a:srgbClr val="000000"/>
                          </a:solidFill>
                          <a:effectLst/>
                          <a:latin typeface="Arial" panose="020B0604020202020204" pitchFamily="34" charset="0"/>
                        </a:rPr>
                        <a:t>Lenguaje de Señas</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Arial" panose="020B0604020202020204" pitchFamily="34" charset="0"/>
                        </a:rPr>
                        <a:t>ALIADO ESTRATÉGICO - CAJA DE COMPENSACIÓN </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847227"/>
                  </a:ext>
                </a:extLst>
              </a:tr>
            </a:tbl>
          </a:graphicData>
        </a:graphic>
      </p:graphicFrame>
      <p:sp>
        <p:nvSpPr>
          <p:cNvPr id="3" name="CuadroTexto 2">
            <a:extLst>
              <a:ext uri="{FF2B5EF4-FFF2-40B4-BE49-F238E27FC236}">
                <a16:creationId xmlns:a16="http://schemas.microsoft.com/office/drawing/2014/main" id="{C657AD0E-DE8D-9B64-A66B-67696CF66265}"/>
              </a:ext>
            </a:extLst>
          </p:cNvPr>
          <p:cNvSpPr txBox="1"/>
          <p:nvPr/>
        </p:nvSpPr>
        <p:spPr>
          <a:xfrm>
            <a:off x="6096000" y="1187029"/>
            <a:ext cx="10300386" cy="254044"/>
          </a:xfrm>
          <a:prstGeom prst="rect">
            <a:avLst/>
          </a:prstGeom>
          <a:noFill/>
        </p:spPr>
        <p:txBody>
          <a:bodyPr wrap="square">
            <a:spAutoFit/>
          </a:bodyPr>
          <a:lstStyle/>
          <a:p>
            <a:pPr algn="just">
              <a:spcAft>
                <a:spcPts val="1051"/>
              </a:spcAft>
            </a:pPr>
            <a:r>
              <a:rPr lang="es-CO" sz="1051" b="1" dirty="0">
                <a:latin typeface="Work Sans" pitchFamily="2" charset="0"/>
                <a:ea typeface="Calibri" panose="020F0502020204030204" pitchFamily="34" charset="0"/>
                <a:cs typeface="Times New Roman" panose="02020603050405020304" pitchFamily="18" charset="0"/>
              </a:rPr>
              <a:t>Eje 3. Transformación Digital</a:t>
            </a:r>
            <a:endParaRPr lang="es-CO" sz="1051" dirty="0">
              <a:latin typeface="Work Sans" pitchFamily="2"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9AF7BE45-8230-BA93-18B6-1347E4214FB7}"/>
              </a:ext>
            </a:extLst>
          </p:cNvPr>
          <p:cNvGraphicFramePr>
            <a:graphicFrameLocks noGrp="1"/>
          </p:cNvGraphicFramePr>
          <p:nvPr/>
        </p:nvGraphicFramePr>
        <p:xfrm>
          <a:off x="5948004" y="1585431"/>
          <a:ext cx="2582974" cy="4240337"/>
        </p:xfrm>
        <a:graphic>
          <a:graphicData uri="http://schemas.openxmlformats.org/drawingml/2006/table">
            <a:tbl>
              <a:tblPr/>
              <a:tblGrid>
                <a:gridCol w="896860">
                  <a:extLst>
                    <a:ext uri="{9D8B030D-6E8A-4147-A177-3AD203B41FA5}">
                      <a16:colId xmlns:a16="http://schemas.microsoft.com/office/drawing/2014/main" val="3263230340"/>
                    </a:ext>
                  </a:extLst>
                </a:gridCol>
                <a:gridCol w="911106">
                  <a:extLst>
                    <a:ext uri="{9D8B030D-6E8A-4147-A177-3AD203B41FA5}">
                      <a16:colId xmlns:a16="http://schemas.microsoft.com/office/drawing/2014/main" val="3504934716"/>
                    </a:ext>
                  </a:extLst>
                </a:gridCol>
                <a:gridCol w="775008">
                  <a:extLst>
                    <a:ext uri="{9D8B030D-6E8A-4147-A177-3AD203B41FA5}">
                      <a16:colId xmlns:a16="http://schemas.microsoft.com/office/drawing/2014/main" val="2758528707"/>
                    </a:ext>
                  </a:extLst>
                </a:gridCol>
              </a:tblGrid>
              <a:tr h="534526">
                <a:tc>
                  <a:txBody>
                    <a:bodyPr/>
                    <a:lstStyle/>
                    <a:p>
                      <a:pPr algn="ctr" fontAlgn="ctr"/>
                      <a:r>
                        <a:rPr lang="es-CO" sz="800" b="1" i="0" u="none" strike="noStrike" dirty="0">
                          <a:solidFill>
                            <a:srgbClr val="000000"/>
                          </a:solidFill>
                          <a:effectLst/>
                          <a:latin typeface="Work Sans" pitchFamily="2" charset="0"/>
                        </a:rPr>
                        <a:t>COMPTENCIA DIMENSIÓN </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O" sz="800" b="1" i="0" u="none" strike="noStrike" dirty="0">
                          <a:solidFill>
                            <a:srgbClr val="000000"/>
                          </a:solidFill>
                          <a:effectLst/>
                          <a:latin typeface="Work Sans" pitchFamily="2" charset="0"/>
                        </a:rPr>
                        <a:t>TEMÁTICAS</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O" sz="800" b="1" i="0" u="none" strike="noStrike" dirty="0">
                          <a:solidFill>
                            <a:srgbClr val="000000"/>
                          </a:solidFill>
                          <a:effectLst/>
                          <a:latin typeface="Work Sans" pitchFamily="2" charset="0"/>
                        </a:rPr>
                        <a:t>ACTIVIDAD</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679785356"/>
                  </a:ext>
                </a:extLst>
              </a:tr>
              <a:tr h="276232">
                <a:tc rowSpan="2">
                  <a:txBody>
                    <a:bodyPr/>
                    <a:lstStyle/>
                    <a:p>
                      <a:pPr algn="ctr" fontAlgn="ctr"/>
                      <a:r>
                        <a:rPr lang="es-CO" sz="800" b="0" i="0" u="none" strike="noStrike">
                          <a:solidFill>
                            <a:srgbClr val="000000"/>
                          </a:solidFill>
                          <a:effectLst/>
                          <a:latin typeface="Work Sans" pitchFamily="2" charset="0"/>
                        </a:rPr>
                        <a:t>SABERES</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ctr"/>
                      <a:r>
                        <a:rPr lang="es-CO" sz="800" b="0" i="0" u="none" strike="noStrike" dirty="0">
                          <a:solidFill>
                            <a:srgbClr val="000000"/>
                          </a:solidFill>
                          <a:effectLst/>
                          <a:latin typeface="Work Sans" pitchFamily="2" charset="0"/>
                        </a:rPr>
                        <a:t>Habeas Data</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Work Sans" pitchFamily="2" charset="0"/>
                        </a:rPr>
                        <a:t>TIC- MADR</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328215"/>
                  </a:ext>
                </a:extLst>
              </a:tr>
              <a:tr h="276232">
                <a:tc vMerge="1">
                  <a:txBody>
                    <a:bodyPr/>
                    <a:lstStyle/>
                    <a:p>
                      <a:endParaRPr lang="es-CO"/>
                    </a:p>
                  </a:txBody>
                  <a:tcPr/>
                </a:tc>
                <a:tc>
                  <a:txBody>
                    <a:bodyPr/>
                    <a:lstStyle/>
                    <a:p>
                      <a:pPr algn="l" fontAlgn="ctr"/>
                      <a:r>
                        <a:rPr lang="es-CO" sz="800" b="0" i="0" u="none" strike="noStrike" dirty="0">
                          <a:solidFill>
                            <a:srgbClr val="000000"/>
                          </a:solidFill>
                          <a:effectLst/>
                          <a:latin typeface="Work Sans" pitchFamily="2" charset="0"/>
                        </a:rPr>
                        <a:t>Big Data</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Work Sans" pitchFamily="2" charset="0"/>
                        </a:rPr>
                        <a:t>TIC- MADR</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615680"/>
                  </a:ext>
                </a:extLst>
              </a:tr>
              <a:tr h="1051116">
                <a:tc rowSpan="3">
                  <a:txBody>
                    <a:bodyPr/>
                    <a:lstStyle/>
                    <a:p>
                      <a:pPr algn="ctr" fontAlgn="ctr"/>
                      <a:r>
                        <a:rPr lang="es-CO" sz="800" b="0" i="0" u="none" strike="noStrike">
                          <a:solidFill>
                            <a:srgbClr val="000000"/>
                          </a:solidFill>
                          <a:effectLst/>
                          <a:latin typeface="Work Sans" pitchFamily="2" charset="0"/>
                        </a:rPr>
                        <a:t>SABER HACER </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ctr"/>
                      <a:r>
                        <a:rPr lang="es-CO" sz="800" b="0" i="0" u="none" strike="noStrike" dirty="0">
                          <a:solidFill>
                            <a:srgbClr val="000000"/>
                          </a:solidFill>
                          <a:effectLst/>
                          <a:latin typeface="Work Sans" pitchFamily="2" charset="0"/>
                        </a:rPr>
                        <a:t>Creación Cultura Digital para el Bienestar</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Work Sans" pitchFamily="2" charset="0"/>
                        </a:rPr>
                        <a:t>TIC- MADR</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721247"/>
                  </a:ext>
                </a:extLst>
              </a:tr>
              <a:tr h="534526">
                <a:tc vMerge="1">
                  <a:txBody>
                    <a:bodyPr/>
                    <a:lstStyle/>
                    <a:p>
                      <a:endParaRPr lang="es-CO"/>
                    </a:p>
                  </a:txBody>
                  <a:tcPr/>
                </a:tc>
                <a:tc>
                  <a:txBody>
                    <a:bodyPr/>
                    <a:lstStyle/>
                    <a:p>
                      <a:pPr algn="l" fontAlgn="ctr"/>
                      <a:r>
                        <a:rPr lang="es-CO" sz="800" b="0" i="0" u="none" strike="noStrike" dirty="0">
                          <a:solidFill>
                            <a:srgbClr val="000000"/>
                          </a:solidFill>
                          <a:effectLst/>
                          <a:latin typeface="Work Sans" pitchFamily="2" charset="0"/>
                        </a:rPr>
                        <a:t>Herramientas Tecnológicas</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TIC MADR</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004405"/>
                  </a:ext>
                </a:extLst>
              </a:tr>
              <a:tr h="1567705">
                <a:tc vMerge="1">
                  <a:txBody>
                    <a:bodyPr/>
                    <a:lstStyle/>
                    <a:p>
                      <a:endParaRPr lang="es-CO"/>
                    </a:p>
                  </a:txBody>
                  <a:tcPr/>
                </a:tc>
                <a:tc>
                  <a:txBody>
                    <a:bodyPr/>
                    <a:lstStyle/>
                    <a:p>
                      <a:pPr algn="l" fontAlgn="ctr"/>
                      <a:r>
                        <a:rPr lang="es-CO" sz="800" b="0" i="0" u="none" strike="noStrike" dirty="0">
                          <a:solidFill>
                            <a:srgbClr val="000000"/>
                          </a:solidFill>
                          <a:effectLst/>
                          <a:latin typeface="Work Sans" pitchFamily="2" charset="0"/>
                        </a:rPr>
                        <a:t>Capacitación en aplicativos y sistemas utilizados en MinAgricultura y redes sociales</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Work Sans" pitchFamily="2" charset="0"/>
                        </a:rPr>
                        <a:t>TIC- GRUPO COMUNICACIONES MADR</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864604"/>
                  </a:ext>
                </a:extLst>
              </a:tr>
            </a:tbl>
          </a:graphicData>
        </a:graphic>
      </p:graphicFrame>
      <p:sp>
        <p:nvSpPr>
          <p:cNvPr id="9" name="CuadroTexto 8">
            <a:extLst>
              <a:ext uri="{FF2B5EF4-FFF2-40B4-BE49-F238E27FC236}">
                <a16:creationId xmlns:a16="http://schemas.microsoft.com/office/drawing/2014/main" id="{165BE59C-6E54-C0E9-01F7-586733BDD897}"/>
              </a:ext>
            </a:extLst>
          </p:cNvPr>
          <p:cNvSpPr txBox="1"/>
          <p:nvPr/>
        </p:nvSpPr>
        <p:spPr>
          <a:xfrm>
            <a:off x="8871948" y="1171524"/>
            <a:ext cx="10300386" cy="254044"/>
          </a:xfrm>
          <a:prstGeom prst="rect">
            <a:avLst/>
          </a:prstGeom>
          <a:noFill/>
        </p:spPr>
        <p:txBody>
          <a:bodyPr wrap="square">
            <a:spAutoFit/>
          </a:bodyPr>
          <a:lstStyle/>
          <a:p>
            <a:pPr algn="just">
              <a:spcAft>
                <a:spcPts val="1051"/>
              </a:spcAft>
            </a:pPr>
            <a:r>
              <a:rPr lang="es-CO" sz="1051" b="1" dirty="0">
                <a:latin typeface="Work Sans" pitchFamily="2" charset="0"/>
                <a:ea typeface="Calibri" panose="020F0502020204030204" pitchFamily="34" charset="0"/>
                <a:cs typeface="Times New Roman" panose="02020603050405020304" pitchFamily="18" charset="0"/>
              </a:rPr>
              <a:t>Eje 4. Probidad y Ética de lo Público:</a:t>
            </a:r>
            <a:endParaRPr lang="es-CO" sz="1051" dirty="0">
              <a:latin typeface="Work Sans" pitchFamily="2" charset="0"/>
              <a:ea typeface="Calibri" panose="020F0502020204030204" pitchFamily="34" charset="0"/>
              <a:cs typeface="Times New Roman" panose="02020603050405020304" pitchFamily="18" charset="0"/>
            </a:endParaRPr>
          </a:p>
        </p:txBody>
      </p:sp>
      <p:graphicFrame>
        <p:nvGraphicFramePr>
          <p:cNvPr id="10" name="Tabla 9">
            <a:extLst>
              <a:ext uri="{FF2B5EF4-FFF2-40B4-BE49-F238E27FC236}">
                <a16:creationId xmlns:a16="http://schemas.microsoft.com/office/drawing/2014/main" id="{CFF09F92-7AE1-C853-6308-6E6C2BF02348}"/>
              </a:ext>
            </a:extLst>
          </p:cNvPr>
          <p:cNvGraphicFramePr>
            <a:graphicFrameLocks noGrp="1"/>
          </p:cNvGraphicFramePr>
          <p:nvPr/>
        </p:nvGraphicFramePr>
        <p:xfrm>
          <a:off x="8871948" y="1551529"/>
          <a:ext cx="2861228" cy="4240634"/>
        </p:xfrm>
        <a:graphic>
          <a:graphicData uri="http://schemas.openxmlformats.org/drawingml/2006/table">
            <a:tbl>
              <a:tblPr/>
              <a:tblGrid>
                <a:gridCol w="664635">
                  <a:extLst>
                    <a:ext uri="{9D8B030D-6E8A-4147-A177-3AD203B41FA5}">
                      <a16:colId xmlns:a16="http://schemas.microsoft.com/office/drawing/2014/main" val="2362289572"/>
                    </a:ext>
                  </a:extLst>
                </a:gridCol>
                <a:gridCol w="1077065">
                  <a:extLst>
                    <a:ext uri="{9D8B030D-6E8A-4147-A177-3AD203B41FA5}">
                      <a16:colId xmlns:a16="http://schemas.microsoft.com/office/drawing/2014/main" val="127442810"/>
                    </a:ext>
                  </a:extLst>
                </a:gridCol>
                <a:gridCol w="1119528">
                  <a:extLst>
                    <a:ext uri="{9D8B030D-6E8A-4147-A177-3AD203B41FA5}">
                      <a16:colId xmlns:a16="http://schemas.microsoft.com/office/drawing/2014/main" val="3921238231"/>
                    </a:ext>
                  </a:extLst>
                </a:gridCol>
              </a:tblGrid>
              <a:tr h="680039">
                <a:tc>
                  <a:txBody>
                    <a:bodyPr/>
                    <a:lstStyle/>
                    <a:p>
                      <a:pPr algn="l" fontAlgn="ctr"/>
                      <a:r>
                        <a:rPr lang="es-CO" sz="800" b="1" i="0" u="none" strike="noStrike" dirty="0">
                          <a:solidFill>
                            <a:srgbClr val="000000"/>
                          </a:solidFill>
                          <a:effectLst/>
                          <a:latin typeface="Work Sans" pitchFamily="2" charset="0"/>
                        </a:rPr>
                        <a:t>CAPACIDAD BLANDA CENTRAL </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O" sz="800" b="1" i="0" u="none" strike="noStrike">
                          <a:solidFill>
                            <a:srgbClr val="000000"/>
                          </a:solidFill>
                          <a:effectLst/>
                          <a:latin typeface="Work Sans" pitchFamily="2" charset="0"/>
                        </a:rPr>
                        <a:t>TEMÁTICAS</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CO" sz="800" b="1" i="0" u="none" strike="noStrike">
                          <a:solidFill>
                            <a:srgbClr val="000000"/>
                          </a:solidFill>
                          <a:effectLst/>
                          <a:latin typeface="Work Sans" pitchFamily="2" charset="0"/>
                        </a:rPr>
                        <a:t>ACTIVIDAD</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825574321"/>
                  </a:ext>
                </a:extLst>
              </a:tr>
              <a:tr h="513286">
                <a:tc>
                  <a:txBody>
                    <a:bodyPr/>
                    <a:lstStyle/>
                    <a:p>
                      <a:pPr algn="l" fontAlgn="ctr"/>
                      <a:r>
                        <a:rPr lang="es-CO" sz="800" b="0" i="0" u="none" strike="noStrike">
                          <a:solidFill>
                            <a:srgbClr val="000000"/>
                          </a:solidFill>
                          <a:effectLst/>
                          <a:latin typeface="Work Sans" pitchFamily="2" charset="0"/>
                        </a:rPr>
                        <a:t>Empatía y Solidaridad</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Desigualdades Locales y Globales</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Work Sans" pitchFamily="2" charset="0"/>
                        </a:rPr>
                        <a:t>CAJA DE COMPENSACIÓN Y ALIADOS ESTRATÉGICOS</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540879"/>
                  </a:ext>
                </a:extLst>
              </a:tr>
              <a:tr h="513286">
                <a:tc>
                  <a:txBody>
                    <a:bodyPr/>
                    <a:lstStyle/>
                    <a:p>
                      <a:pPr algn="l" fontAlgn="ctr"/>
                      <a:r>
                        <a:rPr lang="es-CO" sz="800" b="0" i="0" u="none" strike="noStrike">
                          <a:solidFill>
                            <a:srgbClr val="000000"/>
                          </a:solidFill>
                          <a:effectLst/>
                          <a:latin typeface="Work Sans" pitchFamily="2" charset="0"/>
                        </a:rPr>
                        <a:t>Agencia Individual y de Coalición</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Work Sans" pitchFamily="2" charset="0"/>
                        </a:rPr>
                        <a:t>Creación de "Poder junto con otros y no sobre otros"</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Work Sans" pitchFamily="2" charset="0"/>
                        </a:rPr>
                        <a:t>CAJA DE COMPENSACIÓN Y ALIADOS ESTRATÉGICOS</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399455"/>
                  </a:ext>
                </a:extLst>
              </a:tr>
              <a:tr h="513286">
                <a:tc>
                  <a:txBody>
                    <a:bodyPr/>
                    <a:lstStyle/>
                    <a:p>
                      <a:pPr algn="l" fontAlgn="ctr"/>
                      <a:r>
                        <a:rPr lang="es-CO" sz="800" b="0" i="0" u="none" strike="noStrike">
                          <a:solidFill>
                            <a:srgbClr val="000000"/>
                          </a:solidFill>
                          <a:effectLst/>
                          <a:latin typeface="Work Sans" pitchFamily="2" charset="0"/>
                        </a:rPr>
                        <a:t>Compromiso Participativo y Democrático</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Código de Integridad</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Work Sans" pitchFamily="2" charset="0"/>
                        </a:rPr>
                        <a:t>FUNCIÓN PÚBLICA - CAJA DE COMPENSACIÓN - MADR</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972610"/>
                  </a:ext>
                </a:extLst>
              </a:tr>
              <a:tr h="638351">
                <a:tc>
                  <a:txBody>
                    <a:bodyPr/>
                    <a:lstStyle/>
                    <a:p>
                      <a:pPr algn="l" fontAlgn="ctr"/>
                      <a:r>
                        <a:rPr lang="es-CO" sz="800" b="0" i="0" u="none" strike="noStrike">
                          <a:solidFill>
                            <a:srgbClr val="000000"/>
                          </a:solidFill>
                          <a:effectLst/>
                          <a:latin typeface="Work Sans" pitchFamily="2" charset="0"/>
                        </a:rPr>
                        <a:t>Estrategias de Comunicación y Educación </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Comunicación Asertiva</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ARL - SENA- CAJA DE COMPENSACIÓN - ALIADOS ESTRATÉGICOS - MADR</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138895"/>
                  </a:ext>
                </a:extLst>
              </a:tr>
              <a:tr h="638351">
                <a:tc>
                  <a:txBody>
                    <a:bodyPr/>
                    <a:lstStyle/>
                    <a:p>
                      <a:pPr algn="l" fontAlgn="ctr"/>
                      <a:r>
                        <a:rPr lang="es-CO" sz="800" b="0" i="0" u="none" strike="noStrike">
                          <a:solidFill>
                            <a:srgbClr val="000000"/>
                          </a:solidFill>
                          <a:effectLst/>
                          <a:latin typeface="Work Sans" pitchFamily="2" charset="0"/>
                        </a:rPr>
                        <a:t>Habilidades de Transformación del Conflicto </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Work Sans" pitchFamily="2" charset="0"/>
                        </a:rPr>
                        <a:t>Diálogo y Generación de Paz</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ESAP - MADR</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352966"/>
                  </a:ext>
                </a:extLst>
              </a:tr>
              <a:tr h="733355">
                <a:tc>
                  <a:txBody>
                    <a:bodyPr/>
                    <a:lstStyle/>
                    <a:p>
                      <a:pPr algn="l" fontAlgn="ctr"/>
                      <a:r>
                        <a:rPr lang="es-CO" sz="800" b="0" i="0" u="none" strike="noStrike" dirty="0">
                          <a:solidFill>
                            <a:srgbClr val="000000"/>
                          </a:solidFill>
                          <a:effectLst/>
                          <a:latin typeface="Work Sans" pitchFamily="2" charset="0"/>
                        </a:rPr>
                        <a:t>Práctica Reflexiva Continúa</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Habilidad de Relacionarse uno mismo con la colectividad, la comunidad y la familia</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Work Sans" pitchFamily="2" charset="0"/>
                        </a:rPr>
                        <a:t>FUNCIÓN PÚBLICA - CAJA DE COMPENSACIÓN - MADR</a:t>
                      </a:r>
                    </a:p>
                  </a:txBody>
                  <a:tcPr marL="12515" marR="12515" marT="12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032189"/>
                  </a:ext>
                </a:extLst>
              </a:tr>
            </a:tbl>
          </a:graphicData>
        </a:graphic>
      </p:graphicFrame>
      <p:sp>
        <p:nvSpPr>
          <p:cNvPr id="11" name="object 4">
            <a:extLst>
              <a:ext uri="{FF2B5EF4-FFF2-40B4-BE49-F238E27FC236}">
                <a16:creationId xmlns:a16="http://schemas.microsoft.com/office/drawing/2014/main" id="{46640550-5329-BA39-BD5B-84F7FF48AE43}"/>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12" name="object 5">
            <a:extLst>
              <a:ext uri="{FF2B5EF4-FFF2-40B4-BE49-F238E27FC236}">
                <a16:creationId xmlns:a16="http://schemas.microsoft.com/office/drawing/2014/main" id="{9F124BDA-8EDD-091F-F93E-A375A8E81340}"/>
              </a:ext>
            </a:extLst>
          </p:cNvPr>
          <p:cNvGrpSpPr/>
          <p:nvPr/>
        </p:nvGrpSpPr>
        <p:grpSpPr>
          <a:xfrm>
            <a:off x="4495" y="6780549"/>
            <a:ext cx="12184380" cy="76200"/>
            <a:chOff x="4495" y="6780549"/>
            <a:chExt cx="12184380" cy="76200"/>
          </a:xfrm>
        </p:grpSpPr>
        <p:sp>
          <p:nvSpPr>
            <p:cNvPr id="14" name="object 6">
              <a:extLst>
                <a:ext uri="{FF2B5EF4-FFF2-40B4-BE49-F238E27FC236}">
                  <a16:creationId xmlns:a16="http://schemas.microsoft.com/office/drawing/2014/main" id="{34BABD31-668E-2B1B-4553-70B7D793C815}"/>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17" name="object 7">
              <a:extLst>
                <a:ext uri="{FF2B5EF4-FFF2-40B4-BE49-F238E27FC236}">
                  <a16:creationId xmlns:a16="http://schemas.microsoft.com/office/drawing/2014/main" id="{1F810EB6-3B93-C521-5938-C0FE48AF1D6C}"/>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18" name="object 8">
              <a:extLst>
                <a:ext uri="{FF2B5EF4-FFF2-40B4-BE49-F238E27FC236}">
                  <a16:creationId xmlns:a16="http://schemas.microsoft.com/office/drawing/2014/main" id="{D574A8B4-C7EE-7F04-AFA2-A0B8C5AB7352}"/>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9" name="object 9">
            <a:extLst>
              <a:ext uri="{FF2B5EF4-FFF2-40B4-BE49-F238E27FC236}">
                <a16:creationId xmlns:a16="http://schemas.microsoft.com/office/drawing/2014/main" id="{2A22E398-B3E1-CA9D-2338-E6548BED0F51}"/>
              </a:ext>
            </a:extLst>
          </p:cNvPr>
          <p:cNvGrpSpPr/>
          <p:nvPr/>
        </p:nvGrpSpPr>
        <p:grpSpPr>
          <a:xfrm>
            <a:off x="293905" y="212773"/>
            <a:ext cx="810260" cy="67310"/>
            <a:chOff x="1268266" y="510608"/>
            <a:chExt cx="810260" cy="67310"/>
          </a:xfrm>
        </p:grpSpPr>
        <p:sp>
          <p:nvSpPr>
            <p:cNvPr id="21" name="object 10">
              <a:extLst>
                <a:ext uri="{FF2B5EF4-FFF2-40B4-BE49-F238E27FC236}">
                  <a16:creationId xmlns:a16="http://schemas.microsoft.com/office/drawing/2014/main" id="{8B6DD785-23FC-7D72-EA05-96029241E3B5}"/>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22" name="object 11">
              <a:extLst>
                <a:ext uri="{FF2B5EF4-FFF2-40B4-BE49-F238E27FC236}">
                  <a16:creationId xmlns:a16="http://schemas.microsoft.com/office/drawing/2014/main" id="{477D0E09-D1CF-E24A-5912-E32D3CADCA2A}"/>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23" name="object 12">
              <a:extLst>
                <a:ext uri="{FF2B5EF4-FFF2-40B4-BE49-F238E27FC236}">
                  <a16:creationId xmlns:a16="http://schemas.microsoft.com/office/drawing/2014/main" id="{3BACB272-2718-B3C5-A156-09E8CB70AE46}"/>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308955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391542"/>
            <a:ext cx="10002597" cy="2000548"/>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r>
              <a:rPr lang="es-MX" sz="2800" dirty="0"/>
              <a:t>4.5.- Plan de Incentivos </a:t>
            </a:r>
          </a:p>
          <a:p>
            <a:endParaRPr lang="es-MX" sz="2000" b="0" dirty="0">
              <a:solidFill>
                <a:schemeClr val="tx1"/>
              </a:solidFill>
            </a:endParaRPr>
          </a:p>
          <a:p>
            <a:endParaRPr lang="es-MX" sz="1600" dirty="0"/>
          </a:p>
          <a:p>
            <a:r>
              <a:rPr lang="es-MX" sz="2000" dirty="0">
                <a:solidFill>
                  <a:schemeClr val="tx1"/>
                </a:solidFill>
              </a:rPr>
              <a:t>Luis Enrique López Carrizosa</a:t>
            </a:r>
          </a:p>
          <a:p>
            <a:r>
              <a:rPr lang="es-MX" sz="2000" b="0" dirty="0">
                <a:solidFill>
                  <a:schemeClr val="tx1"/>
                </a:solidFill>
              </a:rPr>
              <a:t>Grupo de Talento Humano – </a:t>
            </a:r>
          </a:p>
          <a:p>
            <a:endParaRPr lang="es-CO" sz="2000" b="0" dirty="0">
              <a:solidFill>
                <a:schemeClr val="tx1"/>
              </a:solidFill>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994479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E0000D1-E468-9E7E-B40C-654B9DE51018}"/>
              </a:ext>
            </a:extLst>
          </p:cNvPr>
          <p:cNvSpPr txBox="1"/>
          <p:nvPr/>
        </p:nvSpPr>
        <p:spPr>
          <a:xfrm>
            <a:off x="3137102" y="660040"/>
            <a:ext cx="6095843" cy="496739"/>
          </a:xfrm>
          <a:prstGeom prst="rect">
            <a:avLst/>
          </a:prstGeom>
          <a:noFill/>
        </p:spPr>
        <p:txBody>
          <a:bodyPr wrap="square">
            <a:spAutoFit/>
          </a:bodyPr>
          <a:lstStyle/>
          <a:p>
            <a:pPr algn="ctr" defTabSz="600715">
              <a:defRPr/>
            </a:pPr>
            <a:r>
              <a:rPr lang="es-CO" sz="2628" b="1" dirty="0">
                <a:solidFill>
                  <a:prstClr val="black"/>
                </a:solidFill>
                <a:latin typeface="Work Sans" pitchFamily="2" charset="0"/>
              </a:rPr>
              <a:t>OBJETIVO GENERAL</a:t>
            </a:r>
          </a:p>
        </p:txBody>
      </p:sp>
      <p:sp>
        <p:nvSpPr>
          <p:cNvPr id="10" name="CuadroTexto 9">
            <a:extLst>
              <a:ext uri="{FF2B5EF4-FFF2-40B4-BE49-F238E27FC236}">
                <a16:creationId xmlns:a16="http://schemas.microsoft.com/office/drawing/2014/main" id="{B6292965-2F37-2704-CBE9-57BBE0BEE4A5}"/>
              </a:ext>
            </a:extLst>
          </p:cNvPr>
          <p:cNvSpPr txBox="1"/>
          <p:nvPr/>
        </p:nvSpPr>
        <p:spPr>
          <a:xfrm>
            <a:off x="863934" y="1127856"/>
            <a:ext cx="10642179" cy="496803"/>
          </a:xfrm>
          <a:prstGeom prst="rect">
            <a:avLst/>
          </a:prstGeom>
          <a:noFill/>
        </p:spPr>
        <p:txBody>
          <a:bodyPr wrap="square">
            <a:spAutoFit/>
          </a:bodyPr>
          <a:lstStyle/>
          <a:p>
            <a:pPr algn="just"/>
            <a:r>
              <a:rPr lang="es-CO" sz="1314" kern="150" dirty="0">
                <a:latin typeface="Work Sans" pitchFamily="2" charset="0"/>
                <a:ea typeface="Arial Unicode MS"/>
                <a:cs typeface="Arial Narrow" panose="020B0606020202030204" pitchFamily="34" charset="0"/>
              </a:rPr>
              <a:t>Generar acciones que enaltezcan al Servidor Público mediante el reconocimiento, generando valor a su gestión y siendo un modelo a seguir para los demás funcionarios del Ministerio de Agricultura y Desarrollo Rural.</a:t>
            </a:r>
          </a:p>
        </p:txBody>
      </p:sp>
      <p:sp>
        <p:nvSpPr>
          <p:cNvPr id="14" name="CuadroTexto 13">
            <a:extLst>
              <a:ext uri="{FF2B5EF4-FFF2-40B4-BE49-F238E27FC236}">
                <a16:creationId xmlns:a16="http://schemas.microsoft.com/office/drawing/2014/main" id="{28E8CD33-890C-067B-406C-FE3714547131}"/>
              </a:ext>
            </a:extLst>
          </p:cNvPr>
          <p:cNvSpPr txBox="1"/>
          <p:nvPr/>
        </p:nvSpPr>
        <p:spPr>
          <a:xfrm>
            <a:off x="704210" y="2348677"/>
            <a:ext cx="10961624" cy="4636782"/>
          </a:xfrm>
          <a:prstGeom prst="rect">
            <a:avLst/>
          </a:prstGeom>
          <a:noFill/>
        </p:spPr>
        <p:txBody>
          <a:bodyPr wrap="square">
            <a:spAutoFit/>
          </a:bodyPr>
          <a:lstStyle/>
          <a:p>
            <a:pPr marL="450536" indent="-450536" algn="just">
              <a:spcAft>
                <a:spcPts val="1051"/>
              </a:spcAft>
              <a:buFont typeface="Symbol" panose="05050102010706020507" pitchFamily="18" charset="2"/>
              <a:buChar char="-"/>
            </a:pPr>
            <a:r>
              <a:rPr lang="es-CO" sz="1248" b="1" dirty="0">
                <a:latin typeface="Work Sans" pitchFamily="2" charset="0"/>
                <a:ea typeface="Calibri" panose="020F0502020204030204" pitchFamily="34" charset="0"/>
                <a:cs typeface="Work Sans" pitchFamily="2" charset="0"/>
              </a:rPr>
              <a:t>Mejores Funcionarios:  </a:t>
            </a:r>
            <a:r>
              <a:rPr lang="es-CO" sz="1248" dirty="0">
                <a:latin typeface="Work Sans" pitchFamily="2" charset="0"/>
                <a:ea typeface="Calibri" panose="020F0502020204030204" pitchFamily="34" charset="0"/>
                <a:cs typeface="Work Sans" pitchFamily="2" charset="0"/>
              </a:rPr>
              <a:t>Distribuidos de acuerdo a lo establecido en la Resolución 202 del 21 de junio de 2020:</a:t>
            </a:r>
            <a:endParaRPr lang="es-CO" sz="1248" dirty="0">
              <a:latin typeface="Work Sans" pitchFamily="2" charset="0"/>
              <a:ea typeface="Calibri" panose="020F0502020204030204" pitchFamily="34" charset="0"/>
              <a:cs typeface="Times New Roman" panose="02020603050405020304" pitchFamily="18" charset="0"/>
            </a:endParaRPr>
          </a:p>
          <a:p>
            <a:pPr marL="225268" indent="-225268" algn="just">
              <a:spcAft>
                <a:spcPts val="1051"/>
              </a:spcAft>
              <a:buFont typeface="Arial" panose="020B0604020202020204" pitchFamily="34" charset="0"/>
              <a:buChar char="•"/>
            </a:pPr>
            <a:r>
              <a:rPr lang="es-CO" sz="1248" dirty="0">
                <a:latin typeface="Work Sans" pitchFamily="2" charset="0"/>
                <a:ea typeface="Calibri" panose="020F0502020204030204" pitchFamily="34" charset="0"/>
                <a:cs typeface="Times New Roman" panose="02020603050405020304" pitchFamily="18" charset="0"/>
              </a:rPr>
              <a:t>Mejor Empleado (mujer y hombre) de carrera administrativa del Ministerio de Agricultura y Desarrollo Rural.</a:t>
            </a:r>
          </a:p>
          <a:p>
            <a:pPr marL="225268" indent="-225268" algn="just">
              <a:spcAft>
                <a:spcPts val="1051"/>
              </a:spcAft>
              <a:buFont typeface="Arial" panose="020B0604020202020204" pitchFamily="34" charset="0"/>
              <a:buChar char="•"/>
            </a:pPr>
            <a:r>
              <a:rPr lang="es-CO" sz="1248" dirty="0">
                <a:latin typeface="Work Sans" pitchFamily="2" charset="0"/>
                <a:ea typeface="Calibri" panose="020F0502020204030204" pitchFamily="34" charset="0"/>
                <a:cs typeface="Times New Roman" panose="02020603050405020304" pitchFamily="18" charset="0"/>
              </a:rPr>
              <a:t>Mejor Empleado de carrera Administrativa Nivel Asesor</a:t>
            </a:r>
          </a:p>
          <a:p>
            <a:pPr marL="225268" indent="-225268" algn="just">
              <a:spcAft>
                <a:spcPts val="1051"/>
              </a:spcAft>
              <a:buFont typeface="Arial" panose="020B0604020202020204" pitchFamily="34" charset="0"/>
              <a:buChar char="•"/>
            </a:pPr>
            <a:r>
              <a:rPr lang="es-CO" sz="1248" dirty="0">
                <a:latin typeface="Work Sans" pitchFamily="2" charset="0"/>
                <a:ea typeface="Calibri" panose="020F0502020204030204" pitchFamily="34" charset="0"/>
                <a:cs typeface="Times New Roman" panose="02020603050405020304" pitchFamily="18" charset="0"/>
              </a:rPr>
              <a:t>Mejor Empleado (mujer y hombre) de carrera administrativa el nivel profesional.</a:t>
            </a:r>
          </a:p>
          <a:p>
            <a:pPr marL="225268" indent="-225268" algn="just">
              <a:spcAft>
                <a:spcPts val="1051"/>
              </a:spcAft>
              <a:buFont typeface="Arial" panose="020B0604020202020204" pitchFamily="34" charset="0"/>
              <a:buChar char="•"/>
            </a:pPr>
            <a:r>
              <a:rPr lang="es-CO" sz="1248" dirty="0">
                <a:latin typeface="Work Sans" pitchFamily="2" charset="0"/>
                <a:ea typeface="Calibri" panose="020F0502020204030204" pitchFamily="34" charset="0"/>
                <a:cs typeface="Times New Roman" panose="02020603050405020304" pitchFamily="18" charset="0"/>
              </a:rPr>
              <a:t>Mejor Empleado (mujer y hombre) de carrera administrativa el nivel técnico.</a:t>
            </a:r>
          </a:p>
          <a:p>
            <a:pPr marL="225268" indent="-225268" algn="just">
              <a:spcAft>
                <a:spcPts val="1051"/>
              </a:spcAft>
              <a:buFont typeface="Arial" panose="020B0604020202020204" pitchFamily="34" charset="0"/>
              <a:buChar char="•"/>
            </a:pPr>
            <a:r>
              <a:rPr lang="es-CO" sz="1248" dirty="0">
                <a:latin typeface="Work Sans" pitchFamily="2" charset="0"/>
                <a:ea typeface="Calibri" panose="020F0502020204030204" pitchFamily="34" charset="0"/>
                <a:cs typeface="Times New Roman" panose="02020603050405020304" pitchFamily="18" charset="0"/>
              </a:rPr>
              <a:t>Mejor Empleado (mujer y hombre) de carrera administrativa el nivel Asistencial.</a:t>
            </a:r>
          </a:p>
          <a:p>
            <a:pPr marL="225268" indent="-225268" algn="just">
              <a:spcAft>
                <a:spcPts val="1051"/>
              </a:spcAft>
              <a:buFont typeface="Arial" panose="020B0604020202020204" pitchFamily="34" charset="0"/>
              <a:buChar char="•"/>
            </a:pPr>
            <a:r>
              <a:rPr lang="es-CO" sz="1248" dirty="0">
                <a:latin typeface="Work Sans" pitchFamily="2" charset="0"/>
                <a:ea typeface="Calibri" panose="020F0502020204030204" pitchFamily="34" charset="0"/>
                <a:cs typeface="Times New Roman" panose="02020603050405020304" pitchFamily="18" charset="0"/>
              </a:rPr>
              <a:t>Mejor empleado de libre nombramiento y remoción del Ministerio de Agricultura y Desarrollo Rural. </a:t>
            </a:r>
          </a:p>
          <a:p>
            <a:pPr marL="450536" indent="-450536" algn="just">
              <a:spcAft>
                <a:spcPts val="1051"/>
              </a:spcAft>
              <a:buFont typeface="Symbol" panose="05050102010706020507" pitchFamily="18" charset="2"/>
              <a:buChar char="-"/>
            </a:pPr>
            <a:r>
              <a:rPr lang="es-CO" sz="1248" b="1" dirty="0">
                <a:latin typeface="Work Sans" pitchFamily="2" charset="0"/>
                <a:ea typeface="Calibri" panose="020F0502020204030204" pitchFamily="34" charset="0"/>
                <a:cs typeface="Work Sans" pitchFamily="2" charset="0"/>
              </a:rPr>
              <a:t>Semana Nacional del Blog y Contenidos Digitales: </a:t>
            </a:r>
            <a:r>
              <a:rPr lang="es-CO" sz="1248" dirty="0">
                <a:latin typeface="Work Sans" pitchFamily="2" charset="0"/>
                <a:ea typeface="Calibri" panose="020F0502020204030204" pitchFamily="34" charset="0"/>
                <a:cs typeface="Work Sans" pitchFamily="2" charset="0"/>
              </a:rPr>
              <a:t>De acuerdo a lo establecido en la Ley 1887 de 2018, Por medio de la cual se crea la Semana Nacional del Blog y otros contenidos digitales y se dictan otras disposiciones En particular lo referente al Artículo 4 de la Ley 1887 de 2018 :  </a:t>
            </a:r>
          </a:p>
          <a:p>
            <a:pPr algn="just">
              <a:spcAft>
                <a:spcPts val="1051"/>
              </a:spcAft>
            </a:pPr>
            <a:r>
              <a:rPr lang="es-CO" sz="1248" dirty="0">
                <a:latin typeface="Work Sans" pitchFamily="2" charset="0"/>
                <a:ea typeface="Calibri" panose="020F0502020204030204" pitchFamily="34" charset="0"/>
                <a:cs typeface="Times New Roman" panose="02020603050405020304" pitchFamily="18" charset="0"/>
              </a:rPr>
              <a:t>Condecoraciones y estímulos para Blogueros u otros creadores de contenidos creativos digitales. Los Ministerios (...) tendrán el compromiso de escoger anualmente por lo menos a un bloguero u otro creador de contenidos creativos digitales, que se haya destacado en su labor conforme al área afín de la institución, para condecorarlo u otorgarle estímulos, con el objeto de fortalecer y dignificar esta labor tan importante para la sociedad. Estos reconocimientos se llevarán a cabo durante la Semana Nacional del Blog y otros Contenidos Creativos Digitales</a:t>
            </a:r>
          </a:p>
          <a:p>
            <a:pPr algn="just"/>
            <a:r>
              <a:rPr lang="es-CO" sz="1248" b="1" dirty="0">
                <a:latin typeface="Work Sans" pitchFamily="2" charset="0"/>
                <a:ea typeface="Calibri" panose="020F0502020204030204" pitchFamily="34" charset="0"/>
              </a:rPr>
              <a:t>Mejor Equipo de Trabajo</a:t>
            </a:r>
            <a:r>
              <a:rPr lang="es-CO" sz="1248" dirty="0">
                <a:latin typeface="Work Sans" pitchFamily="2" charset="0"/>
                <a:ea typeface="Calibri" panose="020F0502020204030204" pitchFamily="34" charset="0"/>
              </a:rPr>
              <a:t>: De acuerdo al Decreto 1083 de 2015.</a:t>
            </a:r>
            <a:endParaRPr lang="es-CO" sz="1248" dirty="0">
              <a:latin typeface="Work Sans" pitchFamily="2" charset="0"/>
            </a:endParaRPr>
          </a:p>
          <a:p>
            <a:pPr marL="450536" indent="-450536" algn="just">
              <a:spcAft>
                <a:spcPts val="1051"/>
              </a:spcAft>
              <a:buFont typeface="Symbol" panose="05050102010706020507" pitchFamily="18" charset="2"/>
              <a:buChar char="-"/>
            </a:pPr>
            <a:endParaRPr lang="es-CO" sz="1314" dirty="0">
              <a:latin typeface="Work Sans" pitchFamily="2" charset="0"/>
              <a:ea typeface="Calibri" panose="020F0502020204030204" pitchFamily="34" charset="0"/>
              <a:cs typeface="Work Sans" pitchFamily="2" charset="0"/>
            </a:endParaRPr>
          </a:p>
        </p:txBody>
      </p:sp>
      <p:sp>
        <p:nvSpPr>
          <p:cNvPr id="5" name="CuadroTexto 4">
            <a:extLst>
              <a:ext uri="{FF2B5EF4-FFF2-40B4-BE49-F238E27FC236}">
                <a16:creationId xmlns:a16="http://schemas.microsoft.com/office/drawing/2014/main" id="{767C5C10-4D28-8642-2610-A45DB048284E}"/>
              </a:ext>
            </a:extLst>
          </p:cNvPr>
          <p:cNvSpPr txBox="1"/>
          <p:nvPr/>
        </p:nvSpPr>
        <p:spPr>
          <a:xfrm>
            <a:off x="3020321" y="1738267"/>
            <a:ext cx="6151359" cy="496739"/>
          </a:xfrm>
          <a:prstGeom prst="rect">
            <a:avLst/>
          </a:prstGeom>
          <a:noFill/>
        </p:spPr>
        <p:txBody>
          <a:bodyPr wrap="square">
            <a:spAutoFit/>
          </a:bodyPr>
          <a:lstStyle/>
          <a:p>
            <a:pPr algn="ctr" defTabSz="600715">
              <a:defRPr/>
            </a:pPr>
            <a:r>
              <a:rPr lang="es-ES" sz="2628" b="1" dirty="0">
                <a:solidFill>
                  <a:prstClr val="black"/>
                </a:solidFill>
                <a:latin typeface="Work Sans" pitchFamily="2" charset="0"/>
              </a:rPr>
              <a:t>INCENTIVOS A ENTREGAR </a:t>
            </a:r>
            <a:endParaRPr lang="es-CO" sz="2628" b="1" dirty="0">
              <a:solidFill>
                <a:prstClr val="black"/>
              </a:solidFill>
              <a:latin typeface="Work Sans" pitchFamily="2" charset="0"/>
            </a:endParaRPr>
          </a:p>
        </p:txBody>
      </p:sp>
      <p:sp>
        <p:nvSpPr>
          <p:cNvPr id="2" name="object 4">
            <a:extLst>
              <a:ext uri="{FF2B5EF4-FFF2-40B4-BE49-F238E27FC236}">
                <a16:creationId xmlns:a16="http://schemas.microsoft.com/office/drawing/2014/main" id="{D9874A79-F850-52B2-40B6-70669B08F071}"/>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3" name="object 5">
            <a:extLst>
              <a:ext uri="{FF2B5EF4-FFF2-40B4-BE49-F238E27FC236}">
                <a16:creationId xmlns:a16="http://schemas.microsoft.com/office/drawing/2014/main" id="{464AD8B6-F9B1-70E3-8D04-30AA8B47F9CB}"/>
              </a:ext>
            </a:extLst>
          </p:cNvPr>
          <p:cNvGrpSpPr/>
          <p:nvPr/>
        </p:nvGrpSpPr>
        <p:grpSpPr>
          <a:xfrm>
            <a:off x="4495" y="6780549"/>
            <a:ext cx="12184380" cy="76200"/>
            <a:chOff x="4495" y="6780549"/>
            <a:chExt cx="12184380" cy="76200"/>
          </a:xfrm>
        </p:grpSpPr>
        <p:sp>
          <p:nvSpPr>
            <p:cNvPr id="9" name="object 6">
              <a:extLst>
                <a:ext uri="{FF2B5EF4-FFF2-40B4-BE49-F238E27FC236}">
                  <a16:creationId xmlns:a16="http://schemas.microsoft.com/office/drawing/2014/main" id="{05B522DD-96D3-A0C3-26EC-BBECF8709A0D}"/>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11" name="object 7">
              <a:extLst>
                <a:ext uri="{FF2B5EF4-FFF2-40B4-BE49-F238E27FC236}">
                  <a16:creationId xmlns:a16="http://schemas.microsoft.com/office/drawing/2014/main" id="{C21A3F8D-87F5-41C4-465A-B71BAD1B9C4F}"/>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12" name="object 8">
              <a:extLst>
                <a:ext uri="{FF2B5EF4-FFF2-40B4-BE49-F238E27FC236}">
                  <a16:creationId xmlns:a16="http://schemas.microsoft.com/office/drawing/2014/main" id="{B592D697-7E57-3A4B-97D4-FA9E5E694AAA}"/>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3" name="object 9">
            <a:extLst>
              <a:ext uri="{FF2B5EF4-FFF2-40B4-BE49-F238E27FC236}">
                <a16:creationId xmlns:a16="http://schemas.microsoft.com/office/drawing/2014/main" id="{904DF07F-B9FE-7BA2-0618-B377769C8DE1}"/>
              </a:ext>
            </a:extLst>
          </p:cNvPr>
          <p:cNvGrpSpPr/>
          <p:nvPr/>
        </p:nvGrpSpPr>
        <p:grpSpPr>
          <a:xfrm>
            <a:off x="293905" y="212773"/>
            <a:ext cx="810260" cy="67310"/>
            <a:chOff x="1268266" y="510608"/>
            <a:chExt cx="810260" cy="67310"/>
          </a:xfrm>
        </p:grpSpPr>
        <p:sp>
          <p:nvSpPr>
            <p:cNvPr id="15" name="object 10">
              <a:extLst>
                <a:ext uri="{FF2B5EF4-FFF2-40B4-BE49-F238E27FC236}">
                  <a16:creationId xmlns:a16="http://schemas.microsoft.com/office/drawing/2014/main" id="{A17AF8AE-E77C-32A2-205A-8B05DD1CE1C0}"/>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6" name="object 11">
              <a:extLst>
                <a:ext uri="{FF2B5EF4-FFF2-40B4-BE49-F238E27FC236}">
                  <a16:creationId xmlns:a16="http://schemas.microsoft.com/office/drawing/2014/main" id="{3F6D120A-40D8-EA94-79CD-813F3E5E85CD}"/>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7" name="object 12">
              <a:extLst>
                <a:ext uri="{FF2B5EF4-FFF2-40B4-BE49-F238E27FC236}">
                  <a16:creationId xmlns:a16="http://schemas.microsoft.com/office/drawing/2014/main" id="{8ADF523D-5CAB-4636-50E1-276CA1B65D62}"/>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491369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CED94B78-505E-CF58-C098-4237C75143A4}"/>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3668580" y="3043881"/>
            <a:ext cx="4555314" cy="770238"/>
          </a:xfrm>
          <a:prstGeom prst="rect">
            <a:avLst/>
          </a:prstGeom>
        </p:spPr>
      </p:pic>
      <p:pic>
        <p:nvPicPr>
          <p:cNvPr id="6" name="Gráfico 5">
            <a:extLst>
              <a:ext uri="{FF2B5EF4-FFF2-40B4-BE49-F238E27FC236}">
                <a16:creationId xmlns:a16="http://schemas.microsoft.com/office/drawing/2014/main" id="{A323735A-95F5-6E62-7A6E-DCE94ED0F14C}"/>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3668581" y="2894800"/>
            <a:ext cx="763391" cy="62573"/>
          </a:xfrm>
          <a:prstGeom prst="rect">
            <a:avLst/>
          </a:prstGeom>
        </p:spPr>
      </p:pic>
      <p:sp>
        <p:nvSpPr>
          <p:cNvPr id="7" name="CuadroTexto 6">
            <a:extLst>
              <a:ext uri="{FF2B5EF4-FFF2-40B4-BE49-F238E27FC236}">
                <a16:creationId xmlns:a16="http://schemas.microsoft.com/office/drawing/2014/main" id="{B7ECC1BC-ADF9-576C-3C44-76A70DF7A1B6}"/>
              </a:ext>
            </a:extLst>
          </p:cNvPr>
          <p:cNvSpPr txBox="1"/>
          <p:nvPr/>
        </p:nvSpPr>
        <p:spPr>
          <a:xfrm>
            <a:off x="793042" y="1317924"/>
            <a:ext cx="7574813" cy="577530"/>
          </a:xfrm>
          <a:prstGeom prst="rect">
            <a:avLst/>
          </a:prstGeom>
          <a:noFill/>
        </p:spPr>
        <p:txBody>
          <a:bodyPr wrap="square">
            <a:spAutoFit/>
          </a:bodyPr>
          <a:lstStyle/>
          <a:p>
            <a:pPr algn="ctr" defTabSz="1201430">
              <a:defRPr/>
            </a:pPr>
            <a:r>
              <a:rPr lang="es-MX" sz="3153" b="1" kern="0" dirty="0">
                <a:effectLst>
                  <a:outerShdw blurRad="51000" dist="37000" dir="5400000" algn="tl" rotWithShape="0">
                    <a:srgbClr val="000000">
                      <a:alpha val="25000"/>
                    </a:srgbClr>
                  </a:outerShdw>
                </a:effectLst>
                <a:latin typeface="Work Sans" pitchFamily="2" charset="0"/>
              </a:rPr>
              <a:t>PROGRAMA DE BIENESTAR 2023</a:t>
            </a:r>
            <a:endParaRPr lang="es-CO" sz="3153" dirty="0">
              <a:latin typeface="Work Sans" pitchFamily="2" charset="0"/>
            </a:endParaRPr>
          </a:p>
        </p:txBody>
      </p:sp>
      <p:pic>
        <p:nvPicPr>
          <p:cNvPr id="3" name="Imagen 2" descr="Interfaz de usuario gráfica&#10;&#10;Descripción generada automáticamente">
            <a:extLst>
              <a:ext uri="{FF2B5EF4-FFF2-40B4-BE49-F238E27FC236}">
                <a16:creationId xmlns:a16="http://schemas.microsoft.com/office/drawing/2014/main" id="{19363BEF-F1FB-2205-57A0-B719EBAA6F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7805" y="3884086"/>
            <a:ext cx="4954734" cy="2853307"/>
          </a:xfrm>
          <a:prstGeom prst="rect">
            <a:avLst/>
          </a:prstGeom>
        </p:spPr>
      </p:pic>
    </p:spTree>
    <p:extLst>
      <p:ext uri="{BB962C8B-B14F-4D97-AF65-F5344CB8AC3E}">
        <p14:creationId xmlns:p14="http://schemas.microsoft.com/office/powerpoint/2010/main" val="2805221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801EA7C9-5833-FE12-E44B-A954A1CA8593}"/>
              </a:ext>
            </a:extLst>
          </p:cNvPr>
          <p:cNvSpPr>
            <a:spLocks noChangeArrowheads="1"/>
          </p:cNvSpPr>
          <p:nvPr/>
        </p:nvSpPr>
        <p:spPr bwMode="auto">
          <a:xfrm>
            <a:off x="8413263" y="1311266"/>
            <a:ext cx="242691" cy="485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0140" tIns="60070" rIns="120140" bIns="60070" numCol="1" anchor="ctr" anchorCtr="0" compatLnSpc="1">
            <a:prstTxWarp prst="textNoShape">
              <a:avLst/>
            </a:prstTxWarp>
            <a:spAutoFit/>
          </a:bodyPr>
          <a:lstStyle/>
          <a:p>
            <a:endParaRPr lang="es-CO" sz="2365"/>
          </a:p>
        </p:txBody>
      </p:sp>
      <p:sp>
        <p:nvSpPr>
          <p:cNvPr id="4" name="CuadroTexto 3">
            <a:extLst>
              <a:ext uri="{FF2B5EF4-FFF2-40B4-BE49-F238E27FC236}">
                <a16:creationId xmlns:a16="http://schemas.microsoft.com/office/drawing/2014/main" id="{B503C0C5-4F72-78CC-3194-83B765521E34}"/>
              </a:ext>
            </a:extLst>
          </p:cNvPr>
          <p:cNvSpPr txBox="1"/>
          <p:nvPr/>
        </p:nvSpPr>
        <p:spPr>
          <a:xfrm>
            <a:off x="488296" y="692016"/>
            <a:ext cx="3829328" cy="254044"/>
          </a:xfrm>
          <a:prstGeom prst="rect">
            <a:avLst/>
          </a:prstGeom>
          <a:noFill/>
        </p:spPr>
        <p:txBody>
          <a:bodyPr wrap="square">
            <a:spAutoFit/>
          </a:bodyPr>
          <a:lstStyle/>
          <a:p>
            <a:pPr algn="just">
              <a:spcAft>
                <a:spcPts val="1051"/>
              </a:spcAft>
            </a:pPr>
            <a:r>
              <a:rPr lang="es-CO" sz="1051" b="1" dirty="0">
                <a:latin typeface="Work Sans" pitchFamily="2" charset="0"/>
                <a:ea typeface="Calibri" panose="020F0502020204030204" pitchFamily="34" charset="0"/>
                <a:cs typeface="Times New Roman" panose="02020603050405020304" pitchFamily="18" charset="0"/>
              </a:rPr>
              <a:t>Eje 1 Bienestar y Equilibrio Psicosocial</a:t>
            </a:r>
            <a:endParaRPr lang="es-CO" sz="1051" dirty="0">
              <a:latin typeface="Work Sans" pitchFamily="2"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7E85D2F6-4E4F-B448-4A73-CC86A32D3B51}"/>
              </a:ext>
            </a:extLst>
          </p:cNvPr>
          <p:cNvSpPr txBox="1"/>
          <p:nvPr/>
        </p:nvSpPr>
        <p:spPr>
          <a:xfrm>
            <a:off x="6077595" y="687415"/>
            <a:ext cx="3829328" cy="254044"/>
          </a:xfrm>
          <a:prstGeom prst="rect">
            <a:avLst/>
          </a:prstGeom>
          <a:noFill/>
        </p:spPr>
        <p:txBody>
          <a:bodyPr wrap="square">
            <a:spAutoFit/>
          </a:bodyPr>
          <a:lstStyle/>
          <a:p>
            <a:pPr algn="ctr">
              <a:spcAft>
                <a:spcPts val="1051"/>
              </a:spcAft>
            </a:pPr>
            <a:r>
              <a:rPr lang="es-CO" sz="1051" b="1" dirty="0">
                <a:latin typeface="Work Sans" pitchFamily="2" charset="0"/>
                <a:ea typeface="Calibri" panose="020F0502020204030204" pitchFamily="34" charset="0"/>
                <a:cs typeface="Times New Roman" panose="02020603050405020304" pitchFamily="18" charset="0"/>
              </a:rPr>
              <a:t>Eje 2 Salud Mental</a:t>
            </a:r>
            <a:endParaRPr lang="es-CO" sz="1051" dirty="0">
              <a:latin typeface="Work Sans" pitchFamily="2"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FA74BD49-ED74-AE6D-BFED-9449051D4419}"/>
              </a:ext>
            </a:extLst>
          </p:cNvPr>
          <p:cNvSpPr txBox="1"/>
          <p:nvPr/>
        </p:nvSpPr>
        <p:spPr>
          <a:xfrm>
            <a:off x="6096000" y="2008009"/>
            <a:ext cx="3829328" cy="254044"/>
          </a:xfrm>
          <a:prstGeom prst="rect">
            <a:avLst/>
          </a:prstGeom>
          <a:noFill/>
        </p:spPr>
        <p:txBody>
          <a:bodyPr wrap="square">
            <a:spAutoFit/>
          </a:bodyPr>
          <a:lstStyle/>
          <a:p>
            <a:pPr algn="ctr">
              <a:spcAft>
                <a:spcPts val="1051"/>
              </a:spcAft>
            </a:pPr>
            <a:r>
              <a:rPr lang="es-CO" sz="1051" b="1" dirty="0">
                <a:latin typeface="Work Sans" pitchFamily="2" charset="0"/>
                <a:ea typeface="Calibri" panose="020F0502020204030204" pitchFamily="34" charset="0"/>
                <a:cs typeface="Times New Roman" panose="02020603050405020304" pitchFamily="18" charset="0"/>
              </a:rPr>
              <a:t>Eje 3 Convivencia Social</a:t>
            </a:r>
            <a:endParaRPr lang="es-CO" sz="1051" dirty="0">
              <a:latin typeface="Work Sans" pitchFamily="2"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B50F782C-F665-1684-A237-61F19B9F6103}"/>
              </a:ext>
            </a:extLst>
          </p:cNvPr>
          <p:cNvSpPr txBox="1"/>
          <p:nvPr/>
        </p:nvSpPr>
        <p:spPr>
          <a:xfrm>
            <a:off x="6077595" y="3676265"/>
            <a:ext cx="3829328" cy="254044"/>
          </a:xfrm>
          <a:prstGeom prst="rect">
            <a:avLst/>
          </a:prstGeom>
          <a:noFill/>
        </p:spPr>
        <p:txBody>
          <a:bodyPr wrap="square">
            <a:spAutoFit/>
          </a:bodyPr>
          <a:lstStyle/>
          <a:p>
            <a:pPr algn="ctr">
              <a:spcAft>
                <a:spcPts val="1051"/>
              </a:spcAft>
            </a:pPr>
            <a:r>
              <a:rPr lang="es-CO" sz="1051" b="1" dirty="0">
                <a:latin typeface="Work Sans" pitchFamily="2" charset="0"/>
                <a:ea typeface="Calibri" panose="020F0502020204030204" pitchFamily="34" charset="0"/>
                <a:cs typeface="Times New Roman" panose="02020603050405020304" pitchFamily="18" charset="0"/>
              </a:rPr>
              <a:t>Eje 4 Alianzas Interinstitucionales</a:t>
            </a:r>
            <a:endParaRPr lang="es-CO" sz="1051" dirty="0">
              <a:latin typeface="Work Sans" pitchFamily="2"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62C48236-8EB0-95EC-E264-2EFEB6906FEE}"/>
              </a:ext>
            </a:extLst>
          </p:cNvPr>
          <p:cNvSpPr txBox="1"/>
          <p:nvPr/>
        </p:nvSpPr>
        <p:spPr>
          <a:xfrm>
            <a:off x="6096000" y="4961566"/>
            <a:ext cx="3829328" cy="254044"/>
          </a:xfrm>
          <a:prstGeom prst="rect">
            <a:avLst/>
          </a:prstGeom>
          <a:noFill/>
        </p:spPr>
        <p:txBody>
          <a:bodyPr wrap="square">
            <a:spAutoFit/>
          </a:bodyPr>
          <a:lstStyle/>
          <a:p>
            <a:pPr algn="ctr">
              <a:spcAft>
                <a:spcPts val="1051"/>
              </a:spcAft>
            </a:pPr>
            <a:r>
              <a:rPr lang="es-CO" sz="1051" b="1" dirty="0">
                <a:latin typeface="Work Sans" pitchFamily="2" charset="0"/>
                <a:ea typeface="Calibri" panose="020F0502020204030204" pitchFamily="34" charset="0"/>
                <a:cs typeface="Times New Roman" panose="02020603050405020304" pitchFamily="18" charset="0"/>
              </a:rPr>
              <a:t>Eje 5 Transformación Digital - Transversal</a:t>
            </a:r>
            <a:endParaRPr lang="es-CO" sz="1051" dirty="0">
              <a:latin typeface="Work Sans" pitchFamily="2" charset="0"/>
              <a:ea typeface="Calibri" panose="020F0502020204030204" pitchFamily="34" charset="0"/>
              <a:cs typeface="Times New Roman" panose="02020603050405020304" pitchFamily="18" charset="0"/>
            </a:endParaRPr>
          </a:p>
        </p:txBody>
      </p:sp>
      <p:graphicFrame>
        <p:nvGraphicFramePr>
          <p:cNvPr id="16" name="Tabla 15">
            <a:extLst>
              <a:ext uri="{FF2B5EF4-FFF2-40B4-BE49-F238E27FC236}">
                <a16:creationId xmlns:a16="http://schemas.microsoft.com/office/drawing/2014/main" id="{53595857-F3F6-6072-529B-B9DF529E09AA}"/>
              </a:ext>
            </a:extLst>
          </p:cNvPr>
          <p:cNvGraphicFramePr>
            <a:graphicFrameLocks noGrp="1"/>
          </p:cNvGraphicFramePr>
          <p:nvPr/>
        </p:nvGraphicFramePr>
        <p:xfrm>
          <a:off x="377847" y="1091777"/>
          <a:ext cx="4205646" cy="5153392"/>
        </p:xfrm>
        <a:graphic>
          <a:graphicData uri="http://schemas.openxmlformats.org/drawingml/2006/table">
            <a:tbl>
              <a:tblPr>
                <a:tableStyleId>{5C22544A-7EE6-4342-B048-85BDC9FD1C3A}</a:tableStyleId>
              </a:tblPr>
              <a:tblGrid>
                <a:gridCol w="1401882">
                  <a:extLst>
                    <a:ext uri="{9D8B030D-6E8A-4147-A177-3AD203B41FA5}">
                      <a16:colId xmlns:a16="http://schemas.microsoft.com/office/drawing/2014/main" val="3086168445"/>
                    </a:ext>
                  </a:extLst>
                </a:gridCol>
                <a:gridCol w="1401882">
                  <a:extLst>
                    <a:ext uri="{9D8B030D-6E8A-4147-A177-3AD203B41FA5}">
                      <a16:colId xmlns:a16="http://schemas.microsoft.com/office/drawing/2014/main" val="3911928903"/>
                    </a:ext>
                  </a:extLst>
                </a:gridCol>
                <a:gridCol w="1401882">
                  <a:extLst>
                    <a:ext uri="{9D8B030D-6E8A-4147-A177-3AD203B41FA5}">
                      <a16:colId xmlns:a16="http://schemas.microsoft.com/office/drawing/2014/main" val="2345214313"/>
                    </a:ext>
                  </a:extLst>
                </a:gridCol>
              </a:tblGrid>
              <a:tr h="148949">
                <a:tc rowSpan="7">
                  <a:txBody>
                    <a:bodyPr/>
                    <a:lstStyle/>
                    <a:p>
                      <a:pPr algn="ctr" fontAlgn="ctr"/>
                      <a:r>
                        <a:rPr lang="es-CO" sz="900" u="none" strike="noStrike">
                          <a:effectLst/>
                          <a:latin typeface="Work Sans" pitchFamily="2" charset="0"/>
                        </a:rPr>
                        <a:t>FACTORES PSICOSOCIALES </a:t>
                      </a:r>
                      <a:endParaRPr lang="es-CO" sz="900" b="1" i="0" u="none" strike="noStrike">
                        <a:solidFill>
                          <a:srgbClr val="000000"/>
                        </a:solidFill>
                        <a:effectLst/>
                        <a:latin typeface="Work Sans" pitchFamily="2" charset="0"/>
                      </a:endParaRPr>
                    </a:p>
                  </a:txBody>
                  <a:tcPr marL="8786" marR="8786" marT="8786" marB="0" anchor="ctr"/>
                </a:tc>
                <a:tc>
                  <a:txBody>
                    <a:bodyPr/>
                    <a:lstStyle/>
                    <a:p>
                      <a:pPr algn="ctr" fontAlgn="ctr"/>
                      <a:r>
                        <a:rPr lang="es-CO" sz="900" u="none" strike="noStrike">
                          <a:effectLst/>
                          <a:latin typeface="Work Sans" pitchFamily="2" charset="0"/>
                        </a:rPr>
                        <a:t>ACTIVIDADES</a:t>
                      </a:r>
                      <a:endParaRPr lang="es-CO" sz="900" b="1" i="0" u="none" strike="noStrike">
                        <a:solidFill>
                          <a:srgbClr val="000000"/>
                        </a:solidFill>
                        <a:effectLst/>
                        <a:latin typeface="Work Sans" pitchFamily="2" charset="0"/>
                      </a:endParaRPr>
                    </a:p>
                  </a:txBody>
                  <a:tcPr marL="8786" marR="8786" marT="8786" marB="0" anchor="ctr"/>
                </a:tc>
                <a:tc>
                  <a:txBody>
                    <a:bodyPr/>
                    <a:lstStyle/>
                    <a:p>
                      <a:pPr algn="ctr" fontAlgn="ctr"/>
                      <a:r>
                        <a:rPr lang="es-CO" sz="900" u="none" strike="noStrike">
                          <a:effectLst/>
                          <a:latin typeface="Work Sans" pitchFamily="2" charset="0"/>
                        </a:rPr>
                        <a:t>EJECUTOR </a:t>
                      </a:r>
                      <a:endParaRPr lang="es-CO" sz="900" b="1" i="0" u="none" strike="noStrike">
                        <a:solidFill>
                          <a:srgbClr val="000000"/>
                        </a:solidFill>
                        <a:effectLst/>
                        <a:latin typeface="Work Sans" pitchFamily="2" charset="0"/>
                      </a:endParaRPr>
                    </a:p>
                  </a:txBody>
                  <a:tcPr marL="8786" marR="8786" marT="8786" marB="0" anchor="ctr"/>
                </a:tc>
                <a:extLst>
                  <a:ext uri="{0D108BD9-81ED-4DB2-BD59-A6C34878D82A}">
                    <a16:rowId xmlns:a16="http://schemas.microsoft.com/office/drawing/2014/main" val="4001399305"/>
                  </a:ext>
                </a:extLst>
              </a:tr>
              <a:tr h="289943">
                <a:tc vMerge="1">
                  <a:txBody>
                    <a:bodyPr/>
                    <a:lstStyle/>
                    <a:p>
                      <a:endParaRPr lang="es-CO"/>
                    </a:p>
                  </a:txBody>
                  <a:tcPr/>
                </a:tc>
                <a:tc>
                  <a:txBody>
                    <a:bodyPr/>
                    <a:lstStyle/>
                    <a:p>
                      <a:pPr algn="l" fontAlgn="ctr"/>
                      <a:r>
                        <a:rPr lang="es-CO" sz="900" u="none" strike="noStrike">
                          <a:effectLst/>
                          <a:latin typeface="Work Sans" pitchFamily="2" charset="0"/>
                        </a:rPr>
                        <a:t>TELETRABAJO/VIRTUAL EN CASA</a:t>
                      </a:r>
                      <a:endParaRPr lang="es-CO" sz="900" b="0" i="0" u="none" strike="noStrike">
                        <a:solidFill>
                          <a:srgbClr val="000000"/>
                        </a:solidFill>
                        <a:effectLst/>
                        <a:latin typeface="Work Sans" pitchFamily="2" charset="0"/>
                      </a:endParaRPr>
                    </a:p>
                  </a:txBody>
                  <a:tcPr marL="8786" marR="8786" marT="8786" marB="0" anchor="ctr"/>
                </a:tc>
                <a:tc>
                  <a:txBody>
                    <a:bodyPr/>
                    <a:lstStyle/>
                    <a:p>
                      <a:pPr algn="l" fontAlgn="ctr"/>
                      <a:r>
                        <a:rPr lang="es-CO" sz="900" u="none" strike="noStrike">
                          <a:effectLst/>
                          <a:latin typeface="Work Sans" pitchFamily="2" charset="0"/>
                        </a:rPr>
                        <a:t>TALENTO HUMANO - SG-SST</a:t>
                      </a:r>
                      <a:endParaRPr lang="es-CO" sz="900" b="0" i="0" u="none" strike="noStrike">
                        <a:solidFill>
                          <a:srgbClr val="000000"/>
                        </a:solidFill>
                        <a:effectLst/>
                        <a:latin typeface="Work Sans" pitchFamily="2" charset="0"/>
                      </a:endParaRPr>
                    </a:p>
                  </a:txBody>
                  <a:tcPr marL="8786" marR="8786" marT="8786" marB="0" anchor="ctr"/>
                </a:tc>
                <a:extLst>
                  <a:ext uri="{0D108BD9-81ED-4DB2-BD59-A6C34878D82A}">
                    <a16:rowId xmlns:a16="http://schemas.microsoft.com/office/drawing/2014/main" val="1136752805"/>
                  </a:ext>
                </a:extLst>
              </a:tr>
              <a:tr h="1130094">
                <a:tc vMerge="1">
                  <a:txBody>
                    <a:bodyPr/>
                    <a:lstStyle/>
                    <a:p>
                      <a:endParaRPr lang="es-CO"/>
                    </a:p>
                  </a:txBody>
                  <a:tcPr/>
                </a:tc>
                <a:tc rowSpan="5">
                  <a:txBody>
                    <a:bodyPr/>
                    <a:lstStyle/>
                    <a:p>
                      <a:pPr algn="ctr" fontAlgn="ctr"/>
                      <a:r>
                        <a:rPr lang="es-MX" sz="900" u="none" strike="noStrike" dirty="0">
                          <a:effectLst/>
                          <a:latin typeface="Work Sans" pitchFamily="2" charset="0"/>
                        </a:rPr>
                        <a:t>EVENTOS RECREACIONALES PRESENCIALES Y/O VIRTUALES</a:t>
                      </a:r>
                      <a:endParaRPr lang="es-MX" sz="900" b="0" i="0" u="none" strike="noStrike" dirty="0">
                        <a:solidFill>
                          <a:srgbClr val="000000"/>
                        </a:solidFill>
                        <a:effectLst/>
                        <a:latin typeface="Work Sans" pitchFamily="2" charset="0"/>
                      </a:endParaRPr>
                    </a:p>
                  </a:txBody>
                  <a:tcPr marL="8786" marR="8786" marT="8786" marB="0" anchor="ctr"/>
                </a:tc>
                <a:tc>
                  <a:txBody>
                    <a:bodyPr/>
                    <a:lstStyle/>
                    <a:p>
                      <a:pPr algn="l" fontAlgn="ctr"/>
                      <a:r>
                        <a:rPr lang="es-MX" sz="900" u="none" strike="noStrike">
                          <a:effectLst/>
                          <a:latin typeface="Work Sans" pitchFamily="2" charset="0"/>
                        </a:rPr>
                        <a:t>TALENTO HUMANO, ALIADOS ESTRATÉGICOS, CAJA DE COMPENSACIÓN FAMILIAR, FUNCIÓN PÚBLICA, ENTIDADES ADSCRITAS Y VINCULADAS</a:t>
                      </a:r>
                      <a:endParaRPr lang="es-MX" sz="900" b="0" i="0" u="none" strike="noStrike">
                        <a:solidFill>
                          <a:srgbClr val="000000"/>
                        </a:solidFill>
                        <a:effectLst/>
                        <a:latin typeface="Work Sans" pitchFamily="2" charset="0"/>
                      </a:endParaRPr>
                    </a:p>
                  </a:txBody>
                  <a:tcPr marL="8786" marR="8786" marT="8786" marB="0" anchor="ctr"/>
                </a:tc>
                <a:extLst>
                  <a:ext uri="{0D108BD9-81ED-4DB2-BD59-A6C34878D82A}">
                    <a16:rowId xmlns:a16="http://schemas.microsoft.com/office/drawing/2014/main" val="2043704337"/>
                  </a:ext>
                </a:extLst>
              </a:tr>
              <a:tr h="709603">
                <a:tc vMerge="1">
                  <a:txBody>
                    <a:bodyPr/>
                    <a:lstStyle/>
                    <a:p>
                      <a:endParaRPr lang="es-CO"/>
                    </a:p>
                  </a:txBody>
                  <a:tcPr/>
                </a:tc>
                <a:tc vMerge="1">
                  <a:txBody>
                    <a:bodyPr/>
                    <a:lstStyle/>
                    <a:p>
                      <a:endParaRPr lang="es-CO"/>
                    </a:p>
                  </a:txBody>
                  <a:tcPr/>
                </a:tc>
                <a:tc>
                  <a:txBody>
                    <a:bodyPr/>
                    <a:lstStyle/>
                    <a:p>
                      <a:pPr algn="l" fontAlgn="ctr"/>
                      <a:r>
                        <a:rPr lang="es-MX" sz="900" u="none" strike="noStrike">
                          <a:effectLst/>
                          <a:latin typeface="Work Sans" pitchFamily="2" charset="0"/>
                        </a:rPr>
                        <a:t>TALENTO HUMANO, ALIADOS ESTRATÉGICOS, CAJA DE COMPENSACIÓN FAMILIAR,</a:t>
                      </a:r>
                      <a:endParaRPr lang="es-MX" sz="900" b="0" i="0" u="none" strike="noStrike">
                        <a:solidFill>
                          <a:srgbClr val="000000"/>
                        </a:solidFill>
                        <a:effectLst/>
                        <a:latin typeface="Work Sans" pitchFamily="2" charset="0"/>
                      </a:endParaRPr>
                    </a:p>
                  </a:txBody>
                  <a:tcPr marL="8786" marR="8786" marT="8786" marB="0" anchor="ctr"/>
                </a:tc>
                <a:extLst>
                  <a:ext uri="{0D108BD9-81ED-4DB2-BD59-A6C34878D82A}">
                    <a16:rowId xmlns:a16="http://schemas.microsoft.com/office/drawing/2014/main" val="2368160235"/>
                  </a:ext>
                </a:extLst>
              </a:tr>
              <a:tr h="709603">
                <a:tc vMerge="1">
                  <a:txBody>
                    <a:bodyPr/>
                    <a:lstStyle/>
                    <a:p>
                      <a:endParaRPr lang="es-CO"/>
                    </a:p>
                  </a:txBody>
                  <a:tcPr/>
                </a:tc>
                <a:tc vMerge="1">
                  <a:txBody>
                    <a:bodyPr/>
                    <a:lstStyle/>
                    <a:p>
                      <a:endParaRPr lang="es-CO"/>
                    </a:p>
                  </a:txBody>
                  <a:tcPr/>
                </a:tc>
                <a:tc>
                  <a:txBody>
                    <a:bodyPr/>
                    <a:lstStyle/>
                    <a:p>
                      <a:pPr algn="l" fontAlgn="ctr"/>
                      <a:r>
                        <a:rPr lang="es-MX" sz="900" u="none" strike="noStrike">
                          <a:effectLst/>
                          <a:latin typeface="Work Sans" pitchFamily="2" charset="0"/>
                        </a:rPr>
                        <a:t>TALENTO HUMANO, ALIADOS ESTRATÉGICOS, CAJA DE COMPENSACIÓN FAMILIAR,</a:t>
                      </a:r>
                      <a:endParaRPr lang="es-MX" sz="900" b="0" i="0" u="none" strike="noStrike">
                        <a:solidFill>
                          <a:srgbClr val="000000"/>
                        </a:solidFill>
                        <a:effectLst/>
                        <a:latin typeface="Work Sans" pitchFamily="2" charset="0"/>
                      </a:endParaRPr>
                    </a:p>
                  </a:txBody>
                  <a:tcPr marL="8786" marR="8786" marT="8786" marB="0" anchor="ctr"/>
                </a:tc>
                <a:extLst>
                  <a:ext uri="{0D108BD9-81ED-4DB2-BD59-A6C34878D82A}">
                    <a16:rowId xmlns:a16="http://schemas.microsoft.com/office/drawing/2014/main" val="3638766506"/>
                  </a:ext>
                </a:extLst>
              </a:tr>
              <a:tr h="289943">
                <a:tc vMerge="1">
                  <a:txBody>
                    <a:bodyPr/>
                    <a:lstStyle/>
                    <a:p>
                      <a:endParaRPr lang="es-CO"/>
                    </a:p>
                  </a:txBody>
                  <a:tcPr/>
                </a:tc>
                <a:tc vMerge="1">
                  <a:txBody>
                    <a:bodyPr/>
                    <a:lstStyle/>
                    <a:p>
                      <a:endParaRPr lang="es-CO"/>
                    </a:p>
                  </a:txBody>
                  <a:tcPr/>
                </a:tc>
                <a:tc>
                  <a:txBody>
                    <a:bodyPr/>
                    <a:lstStyle/>
                    <a:p>
                      <a:pPr algn="l" fontAlgn="ctr"/>
                      <a:r>
                        <a:rPr lang="es-MX" sz="900" u="none" strike="noStrike">
                          <a:effectLst/>
                          <a:latin typeface="Work Sans" pitchFamily="2" charset="0"/>
                        </a:rPr>
                        <a:t>Caja de Compensación- SENA- ESAP - MADR</a:t>
                      </a:r>
                      <a:endParaRPr lang="es-MX" sz="900" b="0" i="0" u="none" strike="noStrike">
                        <a:solidFill>
                          <a:srgbClr val="000000"/>
                        </a:solidFill>
                        <a:effectLst/>
                        <a:latin typeface="Work Sans" pitchFamily="2" charset="0"/>
                      </a:endParaRPr>
                    </a:p>
                  </a:txBody>
                  <a:tcPr marL="8786" marR="8786" marT="8786" marB="0" anchor="ctr"/>
                </a:tc>
                <a:extLst>
                  <a:ext uri="{0D108BD9-81ED-4DB2-BD59-A6C34878D82A}">
                    <a16:rowId xmlns:a16="http://schemas.microsoft.com/office/drawing/2014/main" val="1549883986"/>
                  </a:ext>
                </a:extLst>
              </a:tr>
              <a:tr h="175723">
                <a:tc vMerge="1">
                  <a:txBody>
                    <a:bodyPr/>
                    <a:lstStyle/>
                    <a:p>
                      <a:endParaRPr lang="es-CO"/>
                    </a:p>
                  </a:txBody>
                  <a:tcPr/>
                </a:tc>
                <a:tc vMerge="1">
                  <a:txBody>
                    <a:bodyPr/>
                    <a:lstStyle/>
                    <a:p>
                      <a:endParaRPr lang="es-CO"/>
                    </a:p>
                  </a:txBody>
                  <a:tcPr/>
                </a:tc>
                <a:tc>
                  <a:txBody>
                    <a:bodyPr/>
                    <a:lstStyle/>
                    <a:p>
                      <a:pPr algn="l" fontAlgn="ctr"/>
                      <a:r>
                        <a:rPr lang="es-CO" sz="900" u="none" strike="noStrike">
                          <a:effectLst/>
                          <a:latin typeface="Work Sans" pitchFamily="2" charset="0"/>
                        </a:rPr>
                        <a:t>ESAP-SENA</a:t>
                      </a:r>
                      <a:endParaRPr lang="es-CO" sz="900" b="0" i="0" u="none" strike="noStrike">
                        <a:solidFill>
                          <a:srgbClr val="000000"/>
                        </a:solidFill>
                        <a:effectLst/>
                        <a:latin typeface="Work Sans" pitchFamily="2" charset="0"/>
                      </a:endParaRPr>
                    </a:p>
                  </a:txBody>
                  <a:tcPr marL="8786" marR="8786" marT="8786" marB="0" anchor="ctr"/>
                </a:tc>
                <a:extLst>
                  <a:ext uri="{0D108BD9-81ED-4DB2-BD59-A6C34878D82A}">
                    <a16:rowId xmlns:a16="http://schemas.microsoft.com/office/drawing/2014/main" val="1351502609"/>
                  </a:ext>
                </a:extLst>
              </a:tr>
              <a:tr h="849767">
                <a:tc gridSpan="2">
                  <a:txBody>
                    <a:bodyPr/>
                    <a:lstStyle/>
                    <a:p>
                      <a:pPr algn="ctr" fontAlgn="ctr"/>
                      <a:r>
                        <a:rPr lang="es-MX" sz="900" u="none" strike="noStrike">
                          <a:effectLst/>
                          <a:latin typeface="Work Sans" pitchFamily="2" charset="0"/>
                        </a:rPr>
                        <a:t>EQUILIBRIO ENTRE LA VIDA LABORAL Y FAMILIAR</a:t>
                      </a:r>
                      <a:endParaRPr lang="es-MX" sz="900" b="1" i="0" u="none" strike="noStrike">
                        <a:solidFill>
                          <a:srgbClr val="000000"/>
                        </a:solidFill>
                        <a:effectLst/>
                        <a:latin typeface="Work Sans" pitchFamily="2" charset="0"/>
                      </a:endParaRPr>
                    </a:p>
                  </a:txBody>
                  <a:tcPr marL="8786" marR="8786" marT="8786" marB="0" anchor="ctr"/>
                </a:tc>
                <a:tc hMerge="1">
                  <a:txBody>
                    <a:bodyPr/>
                    <a:lstStyle/>
                    <a:p>
                      <a:endParaRPr lang="es-CO"/>
                    </a:p>
                  </a:txBody>
                  <a:tcPr/>
                </a:tc>
                <a:tc>
                  <a:txBody>
                    <a:bodyPr/>
                    <a:lstStyle/>
                    <a:p>
                      <a:pPr algn="l" fontAlgn="ctr"/>
                      <a:r>
                        <a:rPr lang="es-MX" sz="900" u="none" strike="noStrike">
                          <a:effectLst/>
                          <a:latin typeface="Work Sans" pitchFamily="2" charset="0"/>
                        </a:rPr>
                        <a:t>TALENTO HUMANO, SG-SST, ALIADOS ESTRATÉGICOS, CAJA DE COMPENSACIÓN FAMILIAR, FUNCIÓN PÚBLICA</a:t>
                      </a:r>
                      <a:endParaRPr lang="es-MX" sz="900" b="0" i="0" u="none" strike="noStrike">
                        <a:solidFill>
                          <a:srgbClr val="000000"/>
                        </a:solidFill>
                        <a:effectLst/>
                        <a:latin typeface="Work Sans" pitchFamily="2" charset="0"/>
                      </a:endParaRPr>
                    </a:p>
                  </a:txBody>
                  <a:tcPr marL="8786" marR="8786" marT="8786" marB="0" anchor="ctr"/>
                </a:tc>
                <a:extLst>
                  <a:ext uri="{0D108BD9-81ED-4DB2-BD59-A6C34878D82A}">
                    <a16:rowId xmlns:a16="http://schemas.microsoft.com/office/drawing/2014/main" val="1407082164"/>
                  </a:ext>
                </a:extLst>
              </a:tr>
              <a:tr h="849767">
                <a:tc gridSpan="2">
                  <a:txBody>
                    <a:bodyPr/>
                    <a:lstStyle/>
                    <a:p>
                      <a:pPr algn="ctr" fontAlgn="ctr"/>
                      <a:r>
                        <a:rPr lang="es-CO" sz="900" u="none" strike="noStrike">
                          <a:effectLst/>
                          <a:latin typeface="Work Sans" pitchFamily="2" charset="0"/>
                        </a:rPr>
                        <a:t>CALIDAD DE VIDA LABORAL </a:t>
                      </a:r>
                      <a:endParaRPr lang="es-CO" sz="900" b="1" i="0" u="none" strike="noStrike">
                        <a:solidFill>
                          <a:srgbClr val="000000"/>
                        </a:solidFill>
                        <a:effectLst/>
                        <a:latin typeface="Work Sans" pitchFamily="2" charset="0"/>
                      </a:endParaRPr>
                    </a:p>
                  </a:txBody>
                  <a:tcPr marL="8786" marR="8786" marT="8786" marB="0" anchor="ctr"/>
                </a:tc>
                <a:tc hMerge="1">
                  <a:txBody>
                    <a:bodyPr/>
                    <a:lstStyle/>
                    <a:p>
                      <a:endParaRPr lang="es-CO"/>
                    </a:p>
                  </a:txBody>
                  <a:tcPr/>
                </a:tc>
                <a:tc>
                  <a:txBody>
                    <a:bodyPr/>
                    <a:lstStyle/>
                    <a:p>
                      <a:pPr algn="l" fontAlgn="ctr"/>
                      <a:r>
                        <a:rPr lang="es-MX" sz="900" u="none" strike="noStrike" dirty="0">
                          <a:effectLst/>
                          <a:latin typeface="Work Sans" pitchFamily="2" charset="0"/>
                        </a:rPr>
                        <a:t>TALENTO HUMANO, SG-SST, ALIADOS ESTRATÉGICOS, CAJA DE COMPENSACIÓN FAMILIAR, FUNCIÓN PÚBLICA</a:t>
                      </a:r>
                      <a:endParaRPr lang="es-MX" sz="900" b="0" i="0" u="none" strike="noStrike" dirty="0">
                        <a:solidFill>
                          <a:srgbClr val="000000"/>
                        </a:solidFill>
                        <a:effectLst/>
                        <a:latin typeface="Work Sans" pitchFamily="2" charset="0"/>
                      </a:endParaRPr>
                    </a:p>
                  </a:txBody>
                  <a:tcPr marL="8786" marR="8786" marT="8786" marB="0" anchor="ctr"/>
                </a:tc>
                <a:extLst>
                  <a:ext uri="{0D108BD9-81ED-4DB2-BD59-A6C34878D82A}">
                    <a16:rowId xmlns:a16="http://schemas.microsoft.com/office/drawing/2014/main" val="502949870"/>
                  </a:ext>
                </a:extLst>
              </a:tr>
            </a:tbl>
          </a:graphicData>
        </a:graphic>
      </p:graphicFrame>
      <p:graphicFrame>
        <p:nvGraphicFramePr>
          <p:cNvPr id="17" name="Tabla 16">
            <a:extLst>
              <a:ext uri="{FF2B5EF4-FFF2-40B4-BE49-F238E27FC236}">
                <a16:creationId xmlns:a16="http://schemas.microsoft.com/office/drawing/2014/main" id="{810FA957-6B39-6B82-C8F1-81058A5EE5D5}"/>
              </a:ext>
            </a:extLst>
          </p:cNvPr>
          <p:cNvGraphicFramePr>
            <a:graphicFrameLocks noGrp="1"/>
          </p:cNvGraphicFramePr>
          <p:nvPr/>
        </p:nvGraphicFramePr>
        <p:xfrm>
          <a:off x="5312133" y="981665"/>
          <a:ext cx="5990321" cy="1051226"/>
        </p:xfrm>
        <a:graphic>
          <a:graphicData uri="http://schemas.openxmlformats.org/drawingml/2006/table">
            <a:tbl>
              <a:tblPr>
                <a:tableStyleId>{5C22544A-7EE6-4342-B048-85BDC9FD1C3A}</a:tableStyleId>
              </a:tblPr>
              <a:tblGrid>
                <a:gridCol w="3168399">
                  <a:extLst>
                    <a:ext uri="{9D8B030D-6E8A-4147-A177-3AD203B41FA5}">
                      <a16:colId xmlns:a16="http://schemas.microsoft.com/office/drawing/2014/main" val="1785645302"/>
                    </a:ext>
                  </a:extLst>
                </a:gridCol>
                <a:gridCol w="2821922">
                  <a:extLst>
                    <a:ext uri="{9D8B030D-6E8A-4147-A177-3AD203B41FA5}">
                      <a16:colId xmlns:a16="http://schemas.microsoft.com/office/drawing/2014/main" val="1453046798"/>
                    </a:ext>
                  </a:extLst>
                </a:gridCol>
              </a:tblGrid>
              <a:tr h="250292">
                <a:tc>
                  <a:txBody>
                    <a:bodyPr/>
                    <a:lstStyle/>
                    <a:p>
                      <a:pPr algn="ctr" fontAlgn="b"/>
                      <a:r>
                        <a:rPr lang="es-CO" sz="1200" u="none" strike="noStrike">
                          <a:effectLst/>
                          <a:latin typeface="Work Sans" pitchFamily="2" charset="0"/>
                        </a:rPr>
                        <a:t>ACTIVIDAD</a:t>
                      </a:r>
                      <a:endParaRPr lang="es-CO" sz="1200" b="1" i="0" u="none" strike="noStrike">
                        <a:solidFill>
                          <a:srgbClr val="000000"/>
                        </a:solidFill>
                        <a:effectLst/>
                        <a:latin typeface="Work Sans" pitchFamily="2" charset="0"/>
                      </a:endParaRPr>
                    </a:p>
                  </a:txBody>
                  <a:tcPr marL="12515" marR="12515" marT="12515" marB="0" anchor="b"/>
                </a:tc>
                <a:tc>
                  <a:txBody>
                    <a:bodyPr/>
                    <a:lstStyle/>
                    <a:p>
                      <a:pPr algn="l" fontAlgn="b"/>
                      <a:r>
                        <a:rPr lang="es-CO" sz="1200" u="none" strike="noStrike">
                          <a:effectLst/>
                          <a:latin typeface="Work Sans" pitchFamily="2" charset="0"/>
                        </a:rPr>
                        <a:t>EJECUTOR</a:t>
                      </a:r>
                      <a:endParaRPr lang="es-CO" sz="1200" b="1" i="0" u="none" strike="noStrike">
                        <a:solidFill>
                          <a:srgbClr val="000000"/>
                        </a:solidFill>
                        <a:effectLst/>
                        <a:latin typeface="Work Sans" pitchFamily="2" charset="0"/>
                      </a:endParaRPr>
                    </a:p>
                  </a:txBody>
                  <a:tcPr marL="12515" marR="12515" marT="12515" marB="0" anchor="b"/>
                </a:tc>
                <a:extLst>
                  <a:ext uri="{0D108BD9-81ED-4DB2-BD59-A6C34878D82A}">
                    <a16:rowId xmlns:a16="http://schemas.microsoft.com/office/drawing/2014/main" val="874585371"/>
                  </a:ext>
                </a:extLst>
              </a:tr>
              <a:tr h="800934">
                <a:tc>
                  <a:txBody>
                    <a:bodyPr/>
                    <a:lstStyle/>
                    <a:p>
                      <a:pPr algn="ctr" fontAlgn="ctr"/>
                      <a:r>
                        <a:rPr lang="es-CO" sz="1200" u="none" strike="noStrike" dirty="0">
                          <a:effectLst/>
                          <a:latin typeface="Work Sans" pitchFamily="2" charset="0"/>
                        </a:rPr>
                        <a:t>HIGIENE MENTAL </a:t>
                      </a:r>
                      <a:endParaRPr lang="es-CO" sz="1200" b="1" i="0" u="none" strike="noStrike" dirty="0">
                        <a:solidFill>
                          <a:srgbClr val="000000"/>
                        </a:solidFill>
                        <a:effectLst/>
                        <a:latin typeface="Work Sans" pitchFamily="2" charset="0"/>
                      </a:endParaRPr>
                    </a:p>
                  </a:txBody>
                  <a:tcPr marL="12515" marR="12515" marT="12515" marB="0" anchor="ctr"/>
                </a:tc>
                <a:tc>
                  <a:txBody>
                    <a:bodyPr/>
                    <a:lstStyle/>
                    <a:p>
                      <a:pPr algn="l" fontAlgn="ctr"/>
                      <a:r>
                        <a:rPr lang="es-MX" sz="1200" u="none" strike="noStrike" dirty="0">
                          <a:effectLst/>
                          <a:latin typeface="Work Sans" pitchFamily="2" charset="0"/>
                        </a:rPr>
                        <a:t>TALENTO HUMANO, SG-SST, ALIADOS ESTRATÉGICOS, CAJA DE COMPENSACIÓN FAMILIAR, FUNCIÓN PÚBLICA</a:t>
                      </a:r>
                      <a:endParaRPr lang="es-MX" sz="1200" b="0" i="0" u="none" strike="noStrike" dirty="0">
                        <a:solidFill>
                          <a:srgbClr val="000000"/>
                        </a:solidFill>
                        <a:effectLst/>
                        <a:latin typeface="Work Sans" pitchFamily="2" charset="0"/>
                      </a:endParaRPr>
                    </a:p>
                  </a:txBody>
                  <a:tcPr marL="12515" marR="12515" marT="12515" marB="0" anchor="ctr"/>
                </a:tc>
                <a:extLst>
                  <a:ext uri="{0D108BD9-81ED-4DB2-BD59-A6C34878D82A}">
                    <a16:rowId xmlns:a16="http://schemas.microsoft.com/office/drawing/2014/main" val="3731754898"/>
                  </a:ext>
                </a:extLst>
              </a:tr>
            </a:tbl>
          </a:graphicData>
        </a:graphic>
      </p:graphicFrame>
      <p:graphicFrame>
        <p:nvGraphicFramePr>
          <p:cNvPr id="18" name="Tabla 17">
            <a:extLst>
              <a:ext uri="{FF2B5EF4-FFF2-40B4-BE49-F238E27FC236}">
                <a16:creationId xmlns:a16="http://schemas.microsoft.com/office/drawing/2014/main" id="{94F611A5-32FF-85C6-FDBC-B02D4B371B2B}"/>
              </a:ext>
            </a:extLst>
          </p:cNvPr>
          <p:cNvGraphicFramePr>
            <a:graphicFrameLocks noGrp="1"/>
          </p:cNvGraphicFramePr>
          <p:nvPr/>
        </p:nvGraphicFramePr>
        <p:xfrm>
          <a:off x="4967116" y="2304772"/>
          <a:ext cx="6847037" cy="1301467"/>
        </p:xfrm>
        <a:graphic>
          <a:graphicData uri="http://schemas.openxmlformats.org/drawingml/2006/table">
            <a:tbl>
              <a:tblPr>
                <a:tableStyleId>{5C22544A-7EE6-4342-B048-85BDC9FD1C3A}</a:tableStyleId>
              </a:tblPr>
              <a:tblGrid>
                <a:gridCol w="3621534">
                  <a:extLst>
                    <a:ext uri="{9D8B030D-6E8A-4147-A177-3AD203B41FA5}">
                      <a16:colId xmlns:a16="http://schemas.microsoft.com/office/drawing/2014/main" val="3352752507"/>
                    </a:ext>
                  </a:extLst>
                </a:gridCol>
                <a:gridCol w="3225503">
                  <a:extLst>
                    <a:ext uri="{9D8B030D-6E8A-4147-A177-3AD203B41FA5}">
                      <a16:colId xmlns:a16="http://schemas.microsoft.com/office/drawing/2014/main" val="3261260770"/>
                    </a:ext>
                  </a:extLst>
                </a:gridCol>
              </a:tblGrid>
              <a:tr h="201936">
                <a:tc>
                  <a:txBody>
                    <a:bodyPr/>
                    <a:lstStyle/>
                    <a:p>
                      <a:pPr algn="ctr" fontAlgn="b"/>
                      <a:r>
                        <a:rPr lang="es-CO" sz="1100" u="none" strike="noStrike">
                          <a:effectLst/>
                          <a:latin typeface="Work Sans" pitchFamily="2" charset="0"/>
                        </a:rPr>
                        <a:t>ACTIVIDAD</a:t>
                      </a:r>
                      <a:endParaRPr lang="es-CO" sz="1100" b="1" i="0" u="none" strike="noStrike">
                        <a:solidFill>
                          <a:srgbClr val="000000"/>
                        </a:solidFill>
                        <a:effectLst/>
                        <a:latin typeface="Work Sans" pitchFamily="2" charset="0"/>
                      </a:endParaRPr>
                    </a:p>
                  </a:txBody>
                  <a:tcPr marL="12515" marR="12515" marT="12515" marB="0" anchor="b"/>
                </a:tc>
                <a:tc>
                  <a:txBody>
                    <a:bodyPr/>
                    <a:lstStyle/>
                    <a:p>
                      <a:pPr algn="l" fontAlgn="b"/>
                      <a:r>
                        <a:rPr lang="es-CO" sz="1100" u="none" strike="noStrike" dirty="0">
                          <a:effectLst/>
                          <a:latin typeface="Work Sans" pitchFamily="2" charset="0"/>
                        </a:rPr>
                        <a:t>EJECUTOR</a:t>
                      </a:r>
                      <a:endParaRPr lang="es-CO" sz="1100" b="1" i="0" u="none" strike="noStrike" dirty="0">
                        <a:solidFill>
                          <a:srgbClr val="000000"/>
                        </a:solidFill>
                        <a:effectLst/>
                        <a:latin typeface="Work Sans" pitchFamily="2" charset="0"/>
                      </a:endParaRPr>
                    </a:p>
                  </a:txBody>
                  <a:tcPr marL="12515" marR="12515" marT="12515" marB="0" anchor="b"/>
                </a:tc>
                <a:extLst>
                  <a:ext uri="{0D108BD9-81ED-4DB2-BD59-A6C34878D82A}">
                    <a16:rowId xmlns:a16="http://schemas.microsoft.com/office/drawing/2014/main" val="2210687261"/>
                  </a:ext>
                </a:extLst>
              </a:tr>
              <a:tr h="494532">
                <a:tc>
                  <a:txBody>
                    <a:bodyPr/>
                    <a:lstStyle/>
                    <a:p>
                      <a:pPr algn="ctr" fontAlgn="ctr"/>
                      <a:r>
                        <a:rPr lang="es-MX" sz="1100" u="none" strike="noStrike" dirty="0">
                          <a:effectLst/>
                          <a:latin typeface="Work Sans" pitchFamily="2" charset="0"/>
                        </a:rPr>
                        <a:t>FOMENTO DE LA INCLUSIÓN DIVERSIDAD Y REPRESENTATIVIDAD </a:t>
                      </a:r>
                      <a:endParaRPr lang="es-MX" sz="1100" b="0" i="0" u="none" strike="noStrike" dirty="0">
                        <a:solidFill>
                          <a:srgbClr val="000000"/>
                        </a:solidFill>
                        <a:effectLst/>
                        <a:latin typeface="Work Sans" pitchFamily="2" charset="0"/>
                      </a:endParaRPr>
                    </a:p>
                  </a:txBody>
                  <a:tcPr marL="12515" marR="12515" marT="12515" marB="0" anchor="ctr"/>
                </a:tc>
                <a:tc>
                  <a:txBody>
                    <a:bodyPr/>
                    <a:lstStyle/>
                    <a:p>
                      <a:pPr algn="l" fontAlgn="ctr"/>
                      <a:r>
                        <a:rPr lang="es-MX" sz="1100" u="none" strike="noStrike">
                          <a:effectLst/>
                          <a:latin typeface="Work Sans" pitchFamily="2" charset="0"/>
                        </a:rPr>
                        <a:t>TALENTO HUMANO, SG-SST, ALIADOS ESTRATÉGICOS, CAJA DE COMPENSACIÓN FAMILIAR, FUNCIÓN PÚBLICA</a:t>
                      </a:r>
                      <a:endParaRPr lang="es-MX" sz="1100" b="0" i="0" u="none" strike="noStrike">
                        <a:solidFill>
                          <a:srgbClr val="000000"/>
                        </a:solidFill>
                        <a:effectLst/>
                        <a:latin typeface="Work Sans" pitchFamily="2" charset="0"/>
                      </a:endParaRPr>
                    </a:p>
                  </a:txBody>
                  <a:tcPr marL="12515" marR="12515" marT="12515" marB="0" anchor="ctr"/>
                </a:tc>
                <a:extLst>
                  <a:ext uri="{0D108BD9-81ED-4DB2-BD59-A6C34878D82A}">
                    <a16:rowId xmlns:a16="http://schemas.microsoft.com/office/drawing/2014/main" val="3285438357"/>
                  </a:ext>
                </a:extLst>
              </a:tr>
              <a:tr h="584096">
                <a:tc>
                  <a:txBody>
                    <a:bodyPr/>
                    <a:lstStyle/>
                    <a:p>
                      <a:pPr algn="ctr" fontAlgn="ctr"/>
                      <a:r>
                        <a:rPr lang="es-MX" sz="1100" u="none" strike="noStrike">
                          <a:effectLst/>
                          <a:latin typeface="Work Sans" pitchFamily="2" charset="0"/>
                        </a:rPr>
                        <a:t>PREVENCION DE SITUACIONES ASOCIADAS AL ACOSO LABORAL Y SEXUAL Y AL ABUSO DEL PODER</a:t>
                      </a:r>
                      <a:endParaRPr lang="es-MX" sz="1100" b="0" i="0" u="none" strike="noStrike">
                        <a:solidFill>
                          <a:srgbClr val="000000"/>
                        </a:solidFill>
                        <a:effectLst/>
                        <a:latin typeface="Work Sans" pitchFamily="2" charset="0"/>
                      </a:endParaRPr>
                    </a:p>
                  </a:txBody>
                  <a:tcPr marL="12515" marR="12515" marT="12515" marB="0" anchor="ctr"/>
                </a:tc>
                <a:tc>
                  <a:txBody>
                    <a:bodyPr/>
                    <a:lstStyle/>
                    <a:p>
                      <a:pPr algn="l" fontAlgn="b"/>
                      <a:r>
                        <a:rPr lang="es-CO" sz="1100" u="none" strike="noStrike" dirty="0">
                          <a:effectLst/>
                          <a:latin typeface="Work Sans" pitchFamily="2" charset="0"/>
                        </a:rPr>
                        <a:t>TALENTO HUMANO,SG-SST- TIC</a:t>
                      </a:r>
                      <a:endParaRPr lang="es-CO" sz="1100" b="0" i="0" u="none" strike="noStrike" dirty="0">
                        <a:solidFill>
                          <a:srgbClr val="000000"/>
                        </a:solidFill>
                        <a:effectLst/>
                        <a:latin typeface="Work Sans" pitchFamily="2" charset="0"/>
                      </a:endParaRPr>
                    </a:p>
                  </a:txBody>
                  <a:tcPr marL="12515" marR="12515" marT="12515" marB="0" anchor="b"/>
                </a:tc>
                <a:extLst>
                  <a:ext uri="{0D108BD9-81ED-4DB2-BD59-A6C34878D82A}">
                    <a16:rowId xmlns:a16="http://schemas.microsoft.com/office/drawing/2014/main" val="3384901282"/>
                  </a:ext>
                </a:extLst>
              </a:tr>
            </a:tbl>
          </a:graphicData>
        </a:graphic>
      </p:graphicFrame>
      <p:graphicFrame>
        <p:nvGraphicFramePr>
          <p:cNvPr id="19" name="Tabla 18">
            <a:extLst>
              <a:ext uri="{FF2B5EF4-FFF2-40B4-BE49-F238E27FC236}">
                <a16:creationId xmlns:a16="http://schemas.microsoft.com/office/drawing/2014/main" id="{02803491-3D8F-3045-9298-FE70FFB84983}"/>
              </a:ext>
            </a:extLst>
          </p:cNvPr>
          <p:cNvGraphicFramePr>
            <a:graphicFrameLocks noGrp="1"/>
          </p:cNvGraphicFramePr>
          <p:nvPr/>
        </p:nvGraphicFramePr>
        <p:xfrm>
          <a:off x="5395474" y="4085009"/>
          <a:ext cx="5990321" cy="750876"/>
        </p:xfrm>
        <a:graphic>
          <a:graphicData uri="http://schemas.openxmlformats.org/drawingml/2006/table">
            <a:tbl>
              <a:tblPr>
                <a:tableStyleId>{5C22544A-7EE6-4342-B048-85BDC9FD1C3A}</a:tableStyleId>
              </a:tblPr>
              <a:tblGrid>
                <a:gridCol w="3168399">
                  <a:extLst>
                    <a:ext uri="{9D8B030D-6E8A-4147-A177-3AD203B41FA5}">
                      <a16:colId xmlns:a16="http://schemas.microsoft.com/office/drawing/2014/main" val="3790588858"/>
                    </a:ext>
                  </a:extLst>
                </a:gridCol>
                <a:gridCol w="2821922">
                  <a:extLst>
                    <a:ext uri="{9D8B030D-6E8A-4147-A177-3AD203B41FA5}">
                      <a16:colId xmlns:a16="http://schemas.microsoft.com/office/drawing/2014/main" val="1111101238"/>
                    </a:ext>
                  </a:extLst>
                </a:gridCol>
              </a:tblGrid>
              <a:tr h="250292">
                <a:tc>
                  <a:txBody>
                    <a:bodyPr/>
                    <a:lstStyle/>
                    <a:p>
                      <a:pPr algn="ctr" fontAlgn="b"/>
                      <a:r>
                        <a:rPr lang="es-CO" sz="1200" u="none" strike="noStrike" dirty="0">
                          <a:effectLst/>
                          <a:latin typeface="Work Sans" pitchFamily="2" charset="0"/>
                        </a:rPr>
                        <a:t>ACTIVIDAD</a:t>
                      </a:r>
                      <a:endParaRPr lang="es-CO" sz="1200" b="1" i="0" u="none" strike="noStrike" dirty="0">
                        <a:solidFill>
                          <a:srgbClr val="000000"/>
                        </a:solidFill>
                        <a:effectLst/>
                        <a:latin typeface="Work Sans" pitchFamily="2" charset="0"/>
                      </a:endParaRPr>
                    </a:p>
                  </a:txBody>
                  <a:tcPr marL="12515" marR="12515" marT="12515" marB="0" anchor="b"/>
                </a:tc>
                <a:tc>
                  <a:txBody>
                    <a:bodyPr/>
                    <a:lstStyle/>
                    <a:p>
                      <a:pPr algn="l" fontAlgn="b"/>
                      <a:r>
                        <a:rPr lang="es-CO" sz="1200" u="none" strike="noStrike">
                          <a:effectLst/>
                          <a:latin typeface="Work Sans" pitchFamily="2" charset="0"/>
                        </a:rPr>
                        <a:t>EJECUTOR</a:t>
                      </a:r>
                      <a:endParaRPr lang="es-CO" sz="1200" b="1" i="0" u="none" strike="noStrike">
                        <a:solidFill>
                          <a:srgbClr val="000000"/>
                        </a:solidFill>
                        <a:effectLst/>
                        <a:latin typeface="Work Sans" pitchFamily="2" charset="0"/>
                      </a:endParaRPr>
                    </a:p>
                  </a:txBody>
                  <a:tcPr marL="12515" marR="12515" marT="12515" marB="0" anchor="b"/>
                </a:tc>
                <a:extLst>
                  <a:ext uri="{0D108BD9-81ED-4DB2-BD59-A6C34878D82A}">
                    <a16:rowId xmlns:a16="http://schemas.microsoft.com/office/drawing/2014/main" val="3390678328"/>
                  </a:ext>
                </a:extLst>
              </a:tr>
              <a:tr h="500584">
                <a:tc>
                  <a:txBody>
                    <a:bodyPr/>
                    <a:lstStyle/>
                    <a:p>
                      <a:pPr algn="ctr" fontAlgn="ctr"/>
                      <a:r>
                        <a:rPr lang="es-CO" sz="1200" u="none" strike="noStrike">
                          <a:effectLst/>
                          <a:latin typeface="Work Sans" pitchFamily="2" charset="0"/>
                        </a:rPr>
                        <a:t>PROGRAMA SERVIMOS</a:t>
                      </a:r>
                      <a:endParaRPr lang="es-CO" sz="1200" b="0" i="0" u="none" strike="noStrike">
                        <a:solidFill>
                          <a:srgbClr val="000000"/>
                        </a:solidFill>
                        <a:effectLst/>
                        <a:latin typeface="Work Sans" pitchFamily="2" charset="0"/>
                      </a:endParaRPr>
                    </a:p>
                  </a:txBody>
                  <a:tcPr marL="12515" marR="12515" marT="12515" marB="0" anchor="ctr"/>
                </a:tc>
                <a:tc>
                  <a:txBody>
                    <a:bodyPr/>
                    <a:lstStyle/>
                    <a:p>
                      <a:pPr algn="l" fontAlgn="ctr"/>
                      <a:r>
                        <a:rPr lang="es-MX" sz="1200" u="none" strike="noStrike" dirty="0">
                          <a:effectLst/>
                          <a:latin typeface="Work Sans" pitchFamily="2" charset="0"/>
                        </a:rPr>
                        <a:t>TALENTO HUMANO, COMUNICACIONES Y PRENSA</a:t>
                      </a:r>
                      <a:endParaRPr lang="es-MX" sz="1200" b="0" i="0" u="none" strike="noStrike" dirty="0">
                        <a:solidFill>
                          <a:srgbClr val="000000"/>
                        </a:solidFill>
                        <a:effectLst/>
                        <a:latin typeface="Work Sans" pitchFamily="2" charset="0"/>
                      </a:endParaRPr>
                    </a:p>
                  </a:txBody>
                  <a:tcPr marL="12515" marR="12515" marT="12515" marB="0" anchor="ctr"/>
                </a:tc>
                <a:extLst>
                  <a:ext uri="{0D108BD9-81ED-4DB2-BD59-A6C34878D82A}">
                    <a16:rowId xmlns:a16="http://schemas.microsoft.com/office/drawing/2014/main" val="1964396805"/>
                  </a:ext>
                </a:extLst>
              </a:tr>
            </a:tbl>
          </a:graphicData>
        </a:graphic>
      </p:graphicFrame>
      <p:graphicFrame>
        <p:nvGraphicFramePr>
          <p:cNvPr id="20" name="Tabla 19">
            <a:extLst>
              <a:ext uri="{FF2B5EF4-FFF2-40B4-BE49-F238E27FC236}">
                <a16:creationId xmlns:a16="http://schemas.microsoft.com/office/drawing/2014/main" id="{9D7F3D2F-D65B-95E6-6CD6-EFA4FD84B26C}"/>
              </a:ext>
            </a:extLst>
          </p:cNvPr>
          <p:cNvGraphicFramePr>
            <a:graphicFrameLocks noGrp="1"/>
          </p:cNvGraphicFramePr>
          <p:nvPr/>
        </p:nvGraphicFramePr>
        <p:xfrm>
          <a:off x="4967116" y="5328862"/>
          <a:ext cx="6847037" cy="1330220"/>
        </p:xfrm>
        <a:graphic>
          <a:graphicData uri="http://schemas.openxmlformats.org/drawingml/2006/table">
            <a:tbl>
              <a:tblPr>
                <a:tableStyleId>{5C22544A-7EE6-4342-B048-85BDC9FD1C3A}</a:tableStyleId>
              </a:tblPr>
              <a:tblGrid>
                <a:gridCol w="3621533">
                  <a:extLst>
                    <a:ext uri="{9D8B030D-6E8A-4147-A177-3AD203B41FA5}">
                      <a16:colId xmlns:a16="http://schemas.microsoft.com/office/drawing/2014/main" val="1939475893"/>
                    </a:ext>
                  </a:extLst>
                </a:gridCol>
                <a:gridCol w="3225504">
                  <a:extLst>
                    <a:ext uri="{9D8B030D-6E8A-4147-A177-3AD203B41FA5}">
                      <a16:colId xmlns:a16="http://schemas.microsoft.com/office/drawing/2014/main" val="1218787497"/>
                    </a:ext>
                  </a:extLst>
                </a:gridCol>
              </a:tblGrid>
              <a:tr h="192725">
                <a:tc>
                  <a:txBody>
                    <a:bodyPr/>
                    <a:lstStyle/>
                    <a:p>
                      <a:pPr algn="ctr" fontAlgn="b"/>
                      <a:r>
                        <a:rPr lang="es-CO" sz="1200" u="none" strike="noStrike">
                          <a:effectLst/>
                          <a:latin typeface="Work Sans" pitchFamily="2" charset="0"/>
                        </a:rPr>
                        <a:t>ACTIVIDAD</a:t>
                      </a:r>
                      <a:endParaRPr lang="es-CO" sz="1200" b="1" i="0" u="none" strike="noStrike">
                        <a:solidFill>
                          <a:srgbClr val="000000"/>
                        </a:solidFill>
                        <a:effectLst/>
                        <a:latin typeface="Work Sans" pitchFamily="2" charset="0"/>
                      </a:endParaRPr>
                    </a:p>
                  </a:txBody>
                  <a:tcPr marL="12515" marR="12515" marT="12515" marB="0" anchor="b"/>
                </a:tc>
                <a:tc>
                  <a:txBody>
                    <a:bodyPr/>
                    <a:lstStyle/>
                    <a:p>
                      <a:pPr algn="l" fontAlgn="b"/>
                      <a:r>
                        <a:rPr lang="es-CO" sz="1200" u="none" strike="noStrike">
                          <a:effectLst/>
                          <a:latin typeface="Work Sans" pitchFamily="2" charset="0"/>
                        </a:rPr>
                        <a:t>EJECUTOR</a:t>
                      </a:r>
                      <a:endParaRPr lang="es-CO" sz="1200" b="1" i="0" u="none" strike="noStrike">
                        <a:solidFill>
                          <a:srgbClr val="000000"/>
                        </a:solidFill>
                        <a:effectLst/>
                        <a:latin typeface="Work Sans" pitchFamily="2" charset="0"/>
                      </a:endParaRPr>
                    </a:p>
                  </a:txBody>
                  <a:tcPr marL="12515" marR="12515" marT="12515" marB="0" anchor="b"/>
                </a:tc>
                <a:extLst>
                  <a:ext uri="{0D108BD9-81ED-4DB2-BD59-A6C34878D82A}">
                    <a16:rowId xmlns:a16="http://schemas.microsoft.com/office/drawing/2014/main" val="3895820964"/>
                  </a:ext>
                </a:extLst>
              </a:tr>
              <a:tr h="372935">
                <a:tc>
                  <a:txBody>
                    <a:bodyPr/>
                    <a:lstStyle/>
                    <a:p>
                      <a:pPr algn="ctr" fontAlgn="b"/>
                      <a:r>
                        <a:rPr lang="es-MX" sz="1200" u="none" strike="noStrike">
                          <a:effectLst/>
                          <a:latin typeface="Work Sans" pitchFamily="2" charset="0"/>
                        </a:rPr>
                        <a:t>CREACIÓN CULTURA DIGITAL PARA EL BIENESTAR</a:t>
                      </a:r>
                      <a:endParaRPr lang="es-MX" sz="1200" b="0" i="0" u="none" strike="noStrike">
                        <a:solidFill>
                          <a:srgbClr val="000000"/>
                        </a:solidFill>
                        <a:effectLst/>
                        <a:latin typeface="Work Sans" pitchFamily="2" charset="0"/>
                      </a:endParaRPr>
                    </a:p>
                  </a:txBody>
                  <a:tcPr marL="12515" marR="12515" marT="12515" marB="0" anchor="b"/>
                </a:tc>
                <a:tc>
                  <a:txBody>
                    <a:bodyPr/>
                    <a:lstStyle/>
                    <a:p>
                      <a:pPr algn="l" fontAlgn="b"/>
                      <a:r>
                        <a:rPr lang="es-MX" sz="1200" u="none" strike="noStrike" dirty="0">
                          <a:effectLst/>
                          <a:latin typeface="Work Sans" pitchFamily="2" charset="0"/>
                        </a:rPr>
                        <a:t>TALENTO HUMANO TIC Y ALIADOS ESTRATÉGICOS</a:t>
                      </a:r>
                      <a:endParaRPr lang="es-MX" sz="1200" b="0" i="0" u="none" strike="noStrike" dirty="0">
                        <a:solidFill>
                          <a:srgbClr val="000000"/>
                        </a:solidFill>
                        <a:effectLst/>
                        <a:latin typeface="Work Sans" pitchFamily="2" charset="0"/>
                      </a:endParaRPr>
                    </a:p>
                  </a:txBody>
                  <a:tcPr marL="12515" marR="12515" marT="12515" marB="0" anchor="b"/>
                </a:tc>
                <a:extLst>
                  <a:ext uri="{0D108BD9-81ED-4DB2-BD59-A6C34878D82A}">
                    <a16:rowId xmlns:a16="http://schemas.microsoft.com/office/drawing/2014/main" val="580487372"/>
                  </a:ext>
                </a:extLst>
              </a:tr>
              <a:tr h="372935">
                <a:tc>
                  <a:txBody>
                    <a:bodyPr/>
                    <a:lstStyle/>
                    <a:p>
                      <a:pPr algn="ctr" fontAlgn="b"/>
                      <a:r>
                        <a:rPr lang="es-MX" sz="1200" u="none" strike="noStrike">
                          <a:effectLst/>
                          <a:latin typeface="Work Sans" pitchFamily="2" charset="0"/>
                        </a:rPr>
                        <a:t>ANALÍTICA DE DATOS PARA EL BIENESTAR</a:t>
                      </a:r>
                      <a:endParaRPr lang="es-MX" sz="1200" b="0" i="0" u="none" strike="noStrike">
                        <a:solidFill>
                          <a:srgbClr val="000000"/>
                        </a:solidFill>
                        <a:effectLst/>
                        <a:latin typeface="Work Sans" pitchFamily="2" charset="0"/>
                      </a:endParaRPr>
                    </a:p>
                  </a:txBody>
                  <a:tcPr marL="12515" marR="12515" marT="12515" marB="0" anchor="b"/>
                </a:tc>
                <a:tc>
                  <a:txBody>
                    <a:bodyPr/>
                    <a:lstStyle/>
                    <a:p>
                      <a:pPr algn="l" fontAlgn="b"/>
                      <a:r>
                        <a:rPr lang="es-MX" sz="1200" u="none" strike="noStrike">
                          <a:effectLst/>
                          <a:latin typeface="Work Sans" pitchFamily="2" charset="0"/>
                        </a:rPr>
                        <a:t>TALENTO HUMANO TIC Y ALIADOS ESTRATÉGICOS</a:t>
                      </a:r>
                      <a:endParaRPr lang="es-MX" sz="1200" b="0" i="0" u="none" strike="noStrike">
                        <a:solidFill>
                          <a:srgbClr val="000000"/>
                        </a:solidFill>
                        <a:effectLst/>
                        <a:latin typeface="Work Sans" pitchFamily="2" charset="0"/>
                      </a:endParaRPr>
                    </a:p>
                  </a:txBody>
                  <a:tcPr marL="12515" marR="12515" marT="12515" marB="0" anchor="b"/>
                </a:tc>
                <a:extLst>
                  <a:ext uri="{0D108BD9-81ED-4DB2-BD59-A6C34878D82A}">
                    <a16:rowId xmlns:a16="http://schemas.microsoft.com/office/drawing/2014/main" val="3260276453"/>
                  </a:ext>
                </a:extLst>
              </a:tr>
              <a:tr h="372935">
                <a:tc>
                  <a:txBody>
                    <a:bodyPr/>
                    <a:lstStyle/>
                    <a:p>
                      <a:pPr algn="ctr" fontAlgn="b"/>
                      <a:r>
                        <a:rPr lang="es-CO" sz="1200" u="none" strike="noStrike">
                          <a:effectLst/>
                          <a:latin typeface="Work Sans" pitchFamily="2" charset="0"/>
                        </a:rPr>
                        <a:t>CREACION ECOSISTEMAS DIGITALES</a:t>
                      </a:r>
                      <a:endParaRPr lang="es-CO" sz="1200" b="0" i="0" u="none" strike="noStrike">
                        <a:solidFill>
                          <a:srgbClr val="000000"/>
                        </a:solidFill>
                        <a:effectLst/>
                        <a:latin typeface="Work Sans" pitchFamily="2" charset="0"/>
                      </a:endParaRPr>
                    </a:p>
                  </a:txBody>
                  <a:tcPr marL="12515" marR="12515" marT="12515" marB="0" anchor="b"/>
                </a:tc>
                <a:tc>
                  <a:txBody>
                    <a:bodyPr/>
                    <a:lstStyle/>
                    <a:p>
                      <a:pPr algn="l" fontAlgn="b"/>
                      <a:r>
                        <a:rPr lang="es-MX" sz="1200" u="none" strike="noStrike" dirty="0">
                          <a:effectLst/>
                          <a:latin typeface="Work Sans" pitchFamily="2" charset="0"/>
                        </a:rPr>
                        <a:t>TALENTO HUMANO TIC Y ALIADOS ESTRATÉGICOS</a:t>
                      </a:r>
                      <a:endParaRPr lang="es-MX" sz="1200" b="0" i="0" u="none" strike="noStrike" dirty="0">
                        <a:solidFill>
                          <a:srgbClr val="000000"/>
                        </a:solidFill>
                        <a:effectLst/>
                        <a:latin typeface="Work Sans" pitchFamily="2" charset="0"/>
                      </a:endParaRPr>
                    </a:p>
                  </a:txBody>
                  <a:tcPr marL="12515" marR="12515" marT="12515" marB="0" anchor="b"/>
                </a:tc>
                <a:extLst>
                  <a:ext uri="{0D108BD9-81ED-4DB2-BD59-A6C34878D82A}">
                    <a16:rowId xmlns:a16="http://schemas.microsoft.com/office/drawing/2014/main" val="3987410506"/>
                  </a:ext>
                </a:extLst>
              </a:tr>
            </a:tbl>
          </a:graphicData>
        </a:graphic>
      </p:graphicFrame>
      <p:sp>
        <p:nvSpPr>
          <p:cNvPr id="3" name="object 4">
            <a:extLst>
              <a:ext uri="{FF2B5EF4-FFF2-40B4-BE49-F238E27FC236}">
                <a16:creationId xmlns:a16="http://schemas.microsoft.com/office/drawing/2014/main" id="{57D708AB-BA0D-CAD3-7411-9DA63494473C}"/>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5" name="object 5">
            <a:extLst>
              <a:ext uri="{FF2B5EF4-FFF2-40B4-BE49-F238E27FC236}">
                <a16:creationId xmlns:a16="http://schemas.microsoft.com/office/drawing/2014/main" id="{85442C69-0690-FED5-6466-07C8E8A313BD}"/>
              </a:ext>
            </a:extLst>
          </p:cNvPr>
          <p:cNvGrpSpPr/>
          <p:nvPr/>
        </p:nvGrpSpPr>
        <p:grpSpPr>
          <a:xfrm>
            <a:off x="4495" y="6780549"/>
            <a:ext cx="12184380" cy="76200"/>
            <a:chOff x="4495" y="6780549"/>
            <a:chExt cx="12184380" cy="76200"/>
          </a:xfrm>
        </p:grpSpPr>
        <p:sp>
          <p:nvSpPr>
            <p:cNvPr id="10" name="object 6">
              <a:extLst>
                <a:ext uri="{FF2B5EF4-FFF2-40B4-BE49-F238E27FC236}">
                  <a16:creationId xmlns:a16="http://schemas.microsoft.com/office/drawing/2014/main" id="{BEE6CCF0-473F-7D39-B6CB-82569472C177}"/>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12" name="object 7">
              <a:extLst>
                <a:ext uri="{FF2B5EF4-FFF2-40B4-BE49-F238E27FC236}">
                  <a16:creationId xmlns:a16="http://schemas.microsoft.com/office/drawing/2014/main" id="{AFDBC19D-263D-EFEC-5602-77804A886BA0}"/>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14" name="object 8">
              <a:extLst>
                <a:ext uri="{FF2B5EF4-FFF2-40B4-BE49-F238E27FC236}">
                  <a16:creationId xmlns:a16="http://schemas.microsoft.com/office/drawing/2014/main" id="{227944A8-F0C1-A340-6E18-1E4D961B0B7F}"/>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21" name="object 9">
            <a:extLst>
              <a:ext uri="{FF2B5EF4-FFF2-40B4-BE49-F238E27FC236}">
                <a16:creationId xmlns:a16="http://schemas.microsoft.com/office/drawing/2014/main" id="{D5266F1B-975C-5870-FF00-0172E17EC182}"/>
              </a:ext>
            </a:extLst>
          </p:cNvPr>
          <p:cNvGrpSpPr/>
          <p:nvPr/>
        </p:nvGrpSpPr>
        <p:grpSpPr>
          <a:xfrm>
            <a:off x="293905" y="212773"/>
            <a:ext cx="810260" cy="67310"/>
            <a:chOff x="1268266" y="510608"/>
            <a:chExt cx="810260" cy="67310"/>
          </a:xfrm>
        </p:grpSpPr>
        <p:sp>
          <p:nvSpPr>
            <p:cNvPr id="22" name="object 10">
              <a:extLst>
                <a:ext uri="{FF2B5EF4-FFF2-40B4-BE49-F238E27FC236}">
                  <a16:creationId xmlns:a16="http://schemas.microsoft.com/office/drawing/2014/main" id="{835697D7-CF7F-6BFC-BD6D-4DFA10D219B0}"/>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23" name="object 11">
              <a:extLst>
                <a:ext uri="{FF2B5EF4-FFF2-40B4-BE49-F238E27FC236}">
                  <a16:creationId xmlns:a16="http://schemas.microsoft.com/office/drawing/2014/main" id="{C4CBA39E-8CB2-C836-C4F8-96B847CA51FE}"/>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24" name="object 12">
              <a:extLst>
                <a:ext uri="{FF2B5EF4-FFF2-40B4-BE49-F238E27FC236}">
                  <a16:creationId xmlns:a16="http://schemas.microsoft.com/office/drawing/2014/main" id="{4B553374-7F52-D952-F430-D68B5C216A15}"/>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388741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191271"/>
            <a:ext cx="10002597" cy="1938992"/>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r>
              <a:rPr lang="es-MX" sz="2800" dirty="0"/>
              <a:t>4.6.- Plan de Previsión Anual de Seguridad y Salud </a:t>
            </a:r>
          </a:p>
          <a:p>
            <a:r>
              <a:rPr lang="es-MX" sz="2800" dirty="0"/>
              <a:t>en el Trabajo </a:t>
            </a:r>
          </a:p>
          <a:p>
            <a:endParaRPr lang="es-MX" dirty="0"/>
          </a:p>
          <a:p>
            <a:r>
              <a:rPr lang="es-MX" sz="2000" dirty="0">
                <a:solidFill>
                  <a:schemeClr val="tx1"/>
                </a:solidFill>
              </a:rPr>
              <a:t>Luis Enrique López Carrizosa</a:t>
            </a:r>
          </a:p>
          <a:p>
            <a:r>
              <a:rPr lang="es-MX" sz="2000" b="0" dirty="0">
                <a:solidFill>
                  <a:schemeClr val="tx1"/>
                </a:solidFill>
              </a:rPr>
              <a:t>Grupo de Talento Humano</a:t>
            </a:r>
            <a:endParaRPr lang="es-CO" sz="2000" b="0" dirty="0">
              <a:solidFill>
                <a:schemeClr val="tx1"/>
              </a:solidFill>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4095657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7">
            <a:extLst>
              <a:ext uri="{FF2B5EF4-FFF2-40B4-BE49-F238E27FC236}">
                <a16:creationId xmlns:a16="http://schemas.microsoft.com/office/drawing/2014/main" id="{A32A6BCB-6986-3449-A6FA-D1069CB5C000}"/>
              </a:ext>
            </a:extLst>
          </p:cNvPr>
          <p:cNvSpPr txBox="1"/>
          <p:nvPr/>
        </p:nvSpPr>
        <p:spPr>
          <a:xfrm>
            <a:off x="-134819" y="768035"/>
            <a:ext cx="5437709" cy="923330"/>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5400" b="1" spc="-150" dirty="0">
                <a:latin typeface="Work Sans" pitchFamily="2" charset="77"/>
              </a:rPr>
              <a:t> </a:t>
            </a:r>
          </a:p>
        </p:txBody>
      </p:sp>
      <p:sp>
        <p:nvSpPr>
          <p:cNvPr id="3" name="Título 2">
            <a:extLst>
              <a:ext uri="{FF2B5EF4-FFF2-40B4-BE49-F238E27FC236}">
                <a16:creationId xmlns:a16="http://schemas.microsoft.com/office/drawing/2014/main" id="{9CB9C02C-81AB-9A50-CBDC-24C6F03B0325}"/>
              </a:ext>
            </a:extLst>
          </p:cNvPr>
          <p:cNvSpPr>
            <a:spLocks noGrp="1"/>
          </p:cNvSpPr>
          <p:nvPr>
            <p:ph type="ctrTitle"/>
          </p:nvPr>
        </p:nvSpPr>
        <p:spPr>
          <a:xfrm>
            <a:off x="1524261" y="1260448"/>
            <a:ext cx="9143478" cy="652612"/>
          </a:xfrm>
        </p:spPr>
        <p:txBody>
          <a:bodyPr>
            <a:noAutofit/>
          </a:bodyPr>
          <a:lstStyle/>
          <a:p>
            <a:r>
              <a:rPr lang="es-ES" sz="3153" b="1" dirty="0">
                <a:latin typeface="Work Sans" pitchFamily="2" charset="0"/>
              </a:rPr>
              <a:t>PLAN DE SEGURIDAD Y SALUD EN EL TRABAJO 2023  </a:t>
            </a:r>
            <a:endParaRPr lang="es-CO" sz="3153" b="1" dirty="0">
              <a:latin typeface="Work Sans" pitchFamily="2" charset="0"/>
            </a:endParaRPr>
          </a:p>
        </p:txBody>
      </p:sp>
      <p:sp>
        <p:nvSpPr>
          <p:cNvPr id="8" name="Subtítulo 7">
            <a:extLst>
              <a:ext uri="{FF2B5EF4-FFF2-40B4-BE49-F238E27FC236}">
                <a16:creationId xmlns:a16="http://schemas.microsoft.com/office/drawing/2014/main" id="{9D8CF120-F98B-7380-8A31-9A8E0D1D5EEC}"/>
              </a:ext>
            </a:extLst>
          </p:cNvPr>
          <p:cNvSpPr>
            <a:spLocks noGrp="1"/>
          </p:cNvSpPr>
          <p:nvPr>
            <p:ph type="subTitle" idx="1"/>
          </p:nvPr>
        </p:nvSpPr>
        <p:spPr>
          <a:xfrm>
            <a:off x="637986" y="2045773"/>
            <a:ext cx="10025493" cy="4173247"/>
          </a:xfrm>
        </p:spPr>
        <p:txBody>
          <a:bodyPr>
            <a:noAutofit/>
          </a:bodyPr>
          <a:lstStyle/>
          <a:p>
            <a:pPr algn="ctr"/>
            <a:r>
              <a:rPr lang="es-MX" sz="1577" dirty="0">
                <a:latin typeface="Work Sans" pitchFamily="2" charset="0"/>
                <a:cs typeface="Arial" panose="020B0604020202020204" pitchFamily="34" charset="0"/>
              </a:rPr>
              <a:t>En el año 2023 el plan se enfocará en fortalecer los ejes asociados a:</a:t>
            </a:r>
          </a:p>
          <a:p>
            <a:pPr marL="285752" indent="-285752" algn="l">
              <a:buFont typeface="Wingdings" panose="05000000000000000000" pitchFamily="2" charset="2"/>
              <a:buChar char="q"/>
            </a:pPr>
            <a:r>
              <a:rPr lang="es-MX" sz="1577" dirty="0">
                <a:latin typeface="Work Sans" pitchFamily="2" charset="0"/>
                <a:cs typeface="Arial" panose="020B0604020202020204" pitchFamily="34" charset="0"/>
              </a:rPr>
              <a:t>Salud integral: Incluye salud cardiovascular, salud visual, salud auditiva y  estilos de vida saludable (nutrición). </a:t>
            </a:r>
          </a:p>
          <a:p>
            <a:pPr marL="285752" indent="-285752" algn="l">
              <a:buFont typeface="Wingdings" panose="05000000000000000000" pitchFamily="2" charset="2"/>
              <a:buChar char="q"/>
            </a:pPr>
            <a:r>
              <a:rPr lang="es-MX" sz="1577" dirty="0">
                <a:latin typeface="Work Sans" pitchFamily="2" charset="0"/>
                <a:cs typeface="Arial" panose="020B0604020202020204" pitchFamily="34" charset="0"/>
              </a:rPr>
              <a:t>Salud Psicosocial: Incluye prevención y promoción de salud mental, abordaje de factores intra y extralaborales y manejo de estrés. </a:t>
            </a:r>
          </a:p>
          <a:p>
            <a:pPr marL="285752" indent="-285752" algn="l">
              <a:buFont typeface="Wingdings" panose="05000000000000000000" pitchFamily="2" charset="2"/>
              <a:buChar char="q"/>
            </a:pPr>
            <a:r>
              <a:rPr lang="es-MX" sz="1577" dirty="0">
                <a:latin typeface="Work Sans" pitchFamily="2" charset="0"/>
                <a:cs typeface="Arial" panose="020B0604020202020204" pitchFamily="34" charset="0"/>
              </a:rPr>
              <a:t>Salud osteomuscular: Incluye  prevención, promoción e intervención en desordenes de tipo osteomusculares. </a:t>
            </a:r>
          </a:p>
          <a:p>
            <a:pPr marL="285752" indent="-285752" algn="l">
              <a:buFont typeface="Wingdings" panose="05000000000000000000" pitchFamily="2" charset="2"/>
              <a:buChar char="q"/>
            </a:pPr>
            <a:r>
              <a:rPr lang="es-MX" sz="1577" dirty="0">
                <a:latin typeface="Work Sans" pitchFamily="2" charset="0"/>
                <a:cs typeface="Arial" panose="020B0604020202020204" pitchFamily="34" charset="0"/>
              </a:rPr>
              <a:t>Salud trabajando en casa: Incluye parámetros del personal que desarrolle actividades bajo la modalidad de trabajo productivo en casa o teletrabajo. </a:t>
            </a:r>
          </a:p>
          <a:p>
            <a:pPr marL="285752" indent="-285752" algn="l">
              <a:buFont typeface="Wingdings" panose="05000000000000000000" pitchFamily="2" charset="2"/>
              <a:buChar char="q"/>
            </a:pPr>
            <a:r>
              <a:rPr lang="es-MX" sz="1577" dirty="0">
                <a:latin typeface="Work Sans" pitchFamily="2" charset="0"/>
                <a:cs typeface="Arial" panose="020B0604020202020204" pitchFamily="34" charset="0"/>
              </a:rPr>
              <a:t>Prevención  de Accidentes de Trabajo y enfermedades laborales. </a:t>
            </a:r>
          </a:p>
          <a:p>
            <a:pPr marL="285752" indent="-285752" algn="l">
              <a:buFont typeface="Wingdings" panose="05000000000000000000" pitchFamily="2" charset="2"/>
              <a:buChar char="q"/>
            </a:pPr>
            <a:r>
              <a:rPr lang="es-MX" sz="1577" dirty="0">
                <a:latin typeface="Work Sans" pitchFamily="2" charset="0"/>
                <a:cs typeface="Arial" panose="020B0604020202020204" pitchFamily="34" charset="0"/>
              </a:rPr>
              <a:t>Manejo de emergencias: Brigada integral de emergencias.   </a:t>
            </a:r>
          </a:p>
          <a:p>
            <a:pPr marL="285752" indent="-285752" algn="l">
              <a:buFont typeface="Wingdings" panose="05000000000000000000" pitchFamily="2" charset="2"/>
              <a:buChar char="q"/>
            </a:pPr>
            <a:r>
              <a:rPr lang="es-MX" sz="1577" dirty="0">
                <a:latin typeface="Work Sans" pitchFamily="2" charset="0"/>
                <a:cs typeface="Arial" panose="020B0604020202020204" pitchFamily="34" charset="0"/>
              </a:rPr>
              <a:t>Lactancia Materna: Incluye fortalecimiento de la Sala Amiga de la Familia Lactante SAFL. </a:t>
            </a:r>
          </a:p>
        </p:txBody>
      </p:sp>
      <p:sp>
        <p:nvSpPr>
          <p:cNvPr id="2" name="object 4">
            <a:extLst>
              <a:ext uri="{FF2B5EF4-FFF2-40B4-BE49-F238E27FC236}">
                <a16:creationId xmlns:a16="http://schemas.microsoft.com/office/drawing/2014/main" id="{508AF202-2B45-CF77-8E19-6F40FA9C0EA6}"/>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9" name="object 5">
            <a:extLst>
              <a:ext uri="{FF2B5EF4-FFF2-40B4-BE49-F238E27FC236}">
                <a16:creationId xmlns:a16="http://schemas.microsoft.com/office/drawing/2014/main" id="{51FEDD7D-89E1-FC0A-21B5-88D517F1FE84}"/>
              </a:ext>
            </a:extLst>
          </p:cNvPr>
          <p:cNvGrpSpPr/>
          <p:nvPr/>
        </p:nvGrpSpPr>
        <p:grpSpPr>
          <a:xfrm>
            <a:off x="4495" y="6780549"/>
            <a:ext cx="12184380" cy="76200"/>
            <a:chOff x="4495" y="6780549"/>
            <a:chExt cx="12184380" cy="76200"/>
          </a:xfrm>
        </p:grpSpPr>
        <p:sp>
          <p:nvSpPr>
            <p:cNvPr id="10" name="object 6">
              <a:extLst>
                <a:ext uri="{FF2B5EF4-FFF2-40B4-BE49-F238E27FC236}">
                  <a16:creationId xmlns:a16="http://schemas.microsoft.com/office/drawing/2014/main" id="{A30EC134-5718-142E-B8F7-9CB9C8959829}"/>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11" name="object 7">
              <a:extLst>
                <a:ext uri="{FF2B5EF4-FFF2-40B4-BE49-F238E27FC236}">
                  <a16:creationId xmlns:a16="http://schemas.microsoft.com/office/drawing/2014/main" id="{1BDAEB05-D37B-3A37-6F70-09BC7CAE30D3}"/>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12" name="object 8">
              <a:extLst>
                <a:ext uri="{FF2B5EF4-FFF2-40B4-BE49-F238E27FC236}">
                  <a16:creationId xmlns:a16="http://schemas.microsoft.com/office/drawing/2014/main" id="{CB932776-ACB0-C36B-08C7-E827DF485924}"/>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3" name="object 9">
            <a:extLst>
              <a:ext uri="{FF2B5EF4-FFF2-40B4-BE49-F238E27FC236}">
                <a16:creationId xmlns:a16="http://schemas.microsoft.com/office/drawing/2014/main" id="{3FEF17CC-CFAE-AF9E-EC90-8F875F568DAF}"/>
              </a:ext>
            </a:extLst>
          </p:cNvPr>
          <p:cNvGrpSpPr/>
          <p:nvPr/>
        </p:nvGrpSpPr>
        <p:grpSpPr>
          <a:xfrm>
            <a:off x="293905" y="212773"/>
            <a:ext cx="810260" cy="67310"/>
            <a:chOff x="1268266" y="510608"/>
            <a:chExt cx="810260" cy="67310"/>
          </a:xfrm>
        </p:grpSpPr>
        <p:sp>
          <p:nvSpPr>
            <p:cNvPr id="14" name="object 10">
              <a:extLst>
                <a:ext uri="{FF2B5EF4-FFF2-40B4-BE49-F238E27FC236}">
                  <a16:creationId xmlns:a16="http://schemas.microsoft.com/office/drawing/2014/main" id="{10CCF1BC-6334-0423-A26D-B8144E4E9AD0}"/>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5" name="object 11">
              <a:extLst>
                <a:ext uri="{FF2B5EF4-FFF2-40B4-BE49-F238E27FC236}">
                  <a16:creationId xmlns:a16="http://schemas.microsoft.com/office/drawing/2014/main" id="{FDBB8A77-C1BE-466A-0EEE-980908F965F3}"/>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6" name="object 12">
              <a:extLst>
                <a:ext uri="{FF2B5EF4-FFF2-40B4-BE49-F238E27FC236}">
                  <a16:creationId xmlns:a16="http://schemas.microsoft.com/office/drawing/2014/main" id="{82C6F61D-FF57-48C2-5D8E-3C8C7003FF1D}"/>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239378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4495" y="6780549"/>
            <a:ext cx="12184380" cy="76200"/>
            <a:chOff x="4495" y="6780549"/>
            <a:chExt cx="12184380" cy="76200"/>
          </a:xfrm>
        </p:grpSpPr>
        <p:sp>
          <p:nvSpPr>
            <p:cNvPr id="6" name="object 6"/>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p:cNvGrpSpPr/>
          <p:nvPr/>
        </p:nvGrpSpPr>
        <p:grpSpPr>
          <a:xfrm>
            <a:off x="293905" y="212773"/>
            <a:ext cx="810260" cy="67310"/>
            <a:chOff x="1268266" y="510608"/>
            <a:chExt cx="810260" cy="67310"/>
          </a:xfrm>
        </p:grpSpPr>
        <p:sp>
          <p:nvSpPr>
            <p:cNvPr id="10" name="object 10"/>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
        <p:nvSpPr>
          <p:cNvPr id="2" name="CuadroTexto 1">
            <a:extLst>
              <a:ext uri="{FF2B5EF4-FFF2-40B4-BE49-F238E27FC236}">
                <a16:creationId xmlns:a16="http://schemas.microsoft.com/office/drawing/2014/main" id="{2FBA805E-567C-02CD-62CD-97E22E19B7E3}"/>
              </a:ext>
            </a:extLst>
          </p:cNvPr>
          <p:cNvSpPr txBox="1"/>
          <p:nvPr/>
        </p:nvSpPr>
        <p:spPr>
          <a:xfrm>
            <a:off x="901591" y="315262"/>
            <a:ext cx="7835647" cy="1754326"/>
          </a:xfrm>
          <a:prstGeom prst="rect">
            <a:avLst/>
          </a:prstGeom>
          <a:noFill/>
        </p:spPr>
        <p:txBody>
          <a:bodyPr wrap="square" rtlCol="0">
            <a:spAutoFit/>
          </a:bodyPr>
          <a:lstStyle/>
          <a:p>
            <a:pPr algn="ctr">
              <a:defRPr/>
            </a:pPr>
            <a:r>
              <a:rPr lang="es-ES" sz="2800" b="1" kern="0" dirty="0">
                <a:solidFill>
                  <a:schemeClr val="accent1"/>
                </a:solidFill>
                <a:latin typeface="Montserrat" pitchFamily="2" charset="0"/>
                <a:ea typeface="Work Sans" charset="0"/>
                <a:cs typeface="Work Sans" charset="0"/>
              </a:rPr>
              <a:t>Comité Institucional de Gestión y Desempeño</a:t>
            </a:r>
          </a:p>
          <a:p>
            <a:pPr algn="ctr">
              <a:defRPr/>
            </a:pPr>
            <a:endParaRPr lang="es-ES" sz="2400" b="1" kern="0" dirty="0">
              <a:solidFill>
                <a:schemeClr val="accent1">
                  <a:lumMod val="75000"/>
                </a:schemeClr>
              </a:solidFill>
              <a:latin typeface="Montserrat" pitchFamily="2" charset="0"/>
              <a:ea typeface="Work Sans" charset="0"/>
              <a:cs typeface="Work Sans" charset="0"/>
            </a:endParaRPr>
          </a:p>
          <a:p>
            <a:pPr algn="ctr">
              <a:defRPr/>
            </a:pPr>
            <a:r>
              <a:rPr lang="es-CO" sz="2400" kern="0" dirty="0">
                <a:solidFill>
                  <a:schemeClr val="accent1"/>
                </a:solidFill>
                <a:latin typeface="Montserrat" pitchFamily="2" charset="0"/>
              </a:rPr>
              <a:t>Orden del Día</a:t>
            </a:r>
            <a:endParaRPr lang="es-ES" sz="2400" b="1" kern="0" dirty="0">
              <a:solidFill>
                <a:schemeClr val="accent1"/>
              </a:solidFill>
              <a:latin typeface="Montserrat" pitchFamily="2" charset="0"/>
              <a:ea typeface="Work Sans" charset="0"/>
              <a:cs typeface="Work Sans" charset="0"/>
            </a:endParaRPr>
          </a:p>
        </p:txBody>
      </p:sp>
      <p:sp>
        <p:nvSpPr>
          <p:cNvPr id="3" name="CuadroTexto 2">
            <a:extLst>
              <a:ext uri="{FF2B5EF4-FFF2-40B4-BE49-F238E27FC236}">
                <a16:creationId xmlns:a16="http://schemas.microsoft.com/office/drawing/2014/main" id="{E69F2820-7B50-61C2-97C8-DC79AB095628}"/>
              </a:ext>
            </a:extLst>
          </p:cNvPr>
          <p:cNvSpPr txBox="1"/>
          <p:nvPr/>
        </p:nvSpPr>
        <p:spPr>
          <a:xfrm>
            <a:off x="293905" y="2104767"/>
            <a:ext cx="11520866" cy="5139869"/>
          </a:xfrm>
          <a:prstGeom prst="rect">
            <a:avLst/>
          </a:prstGeom>
          <a:noFill/>
        </p:spPr>
        <p:txBody>
          <a:bodyPr wrap="square" rtlCol="0">
            <a:spAutoFit/>
          </a:bodyPr>
          <a:lstStyle>
            <a:defPPr>
              <a:defRPr lang="es-CO"/>
            </a:defPPr>
            <a:lvl1pPr algn="ctr">
              <a:defRPr sz="4400" b="1" kern="0">
                <a:latin typeface="Montserrat" pitchFamily="2" charset="0"/>
                <a:ea typeface="Work Sans" charset="0"/>
                <a:cs typeface="Work Sans" charset="0"/>
              </a:defRPr>
            </a:lvl1pPr>
          </a:lstStyle>
          <a:p>
            <a:pPr marL="263525" algn="just"/>
            <a:r>
              <a:rPr lang="es-MX" sz="1600" dirty="0">
                <a:solidFill>
                  <a:srgbClr val="000000"/>
                </a:solidFill>
                <a:effectLst/>
                <a:ea typeface="Calibri" panose="020F0502020204030204" pitchFamily="34" charset="0"/>
              </a:rPr>
              <a:t>4.8. - Plan Anticorrupción y de Atención al Ciudadano para aprobación del CIGD.</a:t>
            </a:r>
            <a:endParaRPr lang="es-CO" sz="1600" dirty="0">
              <a:effectLst/>
              <a:ea typeface="Calibri" panose="020F0502020204030204" pitchFamily="34" charset="0"/>
            </a:endParaRPr>
          </a:p>
          <a:p>
            <a:pPr marL="263525" algn="just"/>
            <a:r>
              <a:rPr lang="es-MX" sz="1600" b="1" dirty="0">
                <a:solidFill>
                  <a:srgbClr val="000000"/>
                </a:solidFill>
                <a:effectLst/>
                <a:ea typeface="Calibri" panose="020F0502020204030204" pitchFamily="34" charset="0"/>
              </a:rPr>
              <a:t>Componentes Plan Anticorrupción y de Atención al Ciudadano:</a:t>
            </a:r>
            <a:endParaRPr lang="es-CO" sz="1600" dirty="0">
              <a:effectLst/>
              <a:ea typeface="Calibri" panose="020F0502020204030204" pitchFamily="34" charset="0"/>
            </a:endParaRPr>
          </a:p>
          <a:p>
            <a:pPr marL="541338" lvl="0" indent="-277813" algn="just">
              <a:buSzPts val="1000"/>
              <a:buFont typeface="Symbol" panose="05050102010706020507" pitchFamily="18" charset="2"/>
              <a:buChar char=""/>
            </a:pPr>
            <a:r>
              <a:rPr lang="es-MX" sz="1600" dirty="0">
                <a:solidFill>
                  <a:srgbClr val="000000"/>
                </a:solidFill>
                <a:effectLst/>
                <a:ea typeface="Times New Roman" panose="02020603050405020304" pitchFamily="18" charset="0"/>
              </a:rPr>
              <a:t>Mapa de Riesgos – </a:t>
            </a:r>
            <a:r>
              <a:rPr lang="es-MX" sz="1600" b="0" dirty="0">
                <a:solidFill>
                  <a:srgbClr val="000000"/>
                </a:solidFill>
                <a:ea typeface="Times New Roman" panose="02020603050405020304" pitchFamily="18" charset="0"/>
              </a:rPr>
              <a:t>S</a:t>
            </a:r>
            <a:r>
              <a:rPr lang="es-MX" sz="1600" b="0" dirty="0">
                <a:solidFill>
                  <a:srgbClr val="000000"/>
                </a:solidFill>
                <a:effectLst/>
                <a:ea typeface="Times New Roman" panose="02020603050405020304" pitchFamily="18" charset="0"/>
              </a:rPr>
              <a:t>ecretaría General - Grupo Sistema Integrado de Gestión – Leonardo Muñoz</a:t>
            </a:r>
            <a:endParaRPr lang="es-CO" sz="1600" b="0" dirty="0">
              <a:solidFill>
                <a:srgbClr val="000000"/>
              </a:solidFill>
              <a:effectLst/>
              <a:ea typeface="Calibri" panose="020F0502020204030204" pitchFamily="34" charset="0"/>
            </a:endParaRPr>
          </a:p>
          <a:p>
            <a:pPr marL="541338" lvl="0" indent="-277813" algn="just">
              <a:buSzPts val="1000"/>
              <a:buFont typeface="Symbol" panose="05050102010706020507" pitchFamily="18" charset="2"/>
              <a:buChar char=""/>
            </a:pPr>
            <a:r>
              <a:rPr lang="es-MX" sz="1600" dirty="0">
                <a:solidFill>
                  <a:srgbClr val="000000"/>
                </a:solidFill>
                <a:effectLst/>
                <a:ea typeface="Times New Roman" panose="02020603050405020304" pitchFamily="18" charset="0"/>
              </a:rPr>
              <a:t>Racionalización de Trámites – </a:t>
            </a:r>
            <a:r>
              <a:rPr lang="es-MX" sz="1600" b="0" dirty="0">
                <a:solidFill>
                  <a:srgbClr val="000000"/>
                </a:solidFill>
                <a:effectLst/>
                <a:ea typeface="Times New Roman" panose="02020603050405020304" pitchFamily="18" charset="0"/>
              </a:rPr>
              <a:t>Oficina Asesora de Planeación y Prospectiva – Carlos Sierra</a:t>
            </a:r>
            <a:endParaRPr lang="es-CO" sz="1600" b="0" dirty="0">
              <a:solidFill>
                <a:srgbClr val="000000"/>
              </a:solidFill>
              <a:effectLst/>
              <a:ea typeface="Calibri" panose="020F0502020204030204" pitchFamily="34" charset="0"/>
            </a:endParaRPr>
          </a:p>
          <a:p>
            <a:pPr marL="541338" lvl="0" indent="-277813" algn="just">
              <a:buSzPts val="1000"/>
              <a:buFont typeface="Symbol" panose="05050102010706020507" pitchFamily="18" charset="2"/>
              <a:buChar char=""/>
            </a:pPr>
            <a:r>
              <a:rPr lang="es-MX" sz="1600" dirty="0">
                <a:solidFill>
                  <a:srgbClr val="000000"/>
                </a:solidFill>
                <a:effectLst/>
                <a:ea typeface="Times New Roman" panose="02020603050405020304" pitchFamily="18" charset="0"/>
              </a:rPr>
              <a:t>Rendición de Cuentas – </a:t>
            </a:r>
            <a:r>
              <a:rPr lang="es-MX" sz="1600" b="0" dirty="0">
                <a:solidFill>
                  <a:srgbClr val="000000"/>
                </a:solidFill>
                <a:effectLst/>
                <a:ea typeface="Times New Roman" panose="02020603050405020304" pitchFamily="18" charset="0"/>
              </a:rPr>
              <a:t>Oficina Asesora de Planeación y Prospectiva – Carlos Sierra</a:t>
            </a:r>
            <a:endParaRPr lang="es-CO" sz="1600" b="0" dirty="0">
              <a:solidFill>
                <a:srgbClr val="000000"/>
              </a:solidFill>
              <a:effectLst/>
              <a:ea typeface="Calibri" panose="020F0502020204030204" pitchFamily="34" charset="0"/>
            </a:endParaRPr>
          </a:p>
          <a:p>
            <a:pPr marL="541338" lvl="0" indent="-277813" algn="just">
              <a:buSzPts val="1000"/>
              <a:buFont typeface="Symbol" panose="05050102010706020507" pitchFamily="18" charset="2"/>
              <a:buChar char=""/>
            </a:pPr>
            <a:r>
              <a:rPr lang="es-MX" sz="1600" dirty="0">
                <a:solidFill>
                  <a:srgbClr val="000000"/>
                </a:solidFill>
                <a:effectLst/>
                <a:ea typeface="Times New Roman" panose="02020603050405020304" pitchFamily="18" charset="0"/>
              </a:rPr>
              <a:t>Servicio al Ciudadano – </a:t>
            </a:r>
            <a:r>
              <a:rPr lang="es-MX" sz="1600" b="0" dirty="0">
                <a:solidFill>
                  <a:srgbClr val="000000"/>
                </a:solidFill>
                <a:effectLst/>
                <a:ea typeface="Times New Roman" panose="02020603050405020304" pitchFamily="18" charset="0"/>
              </a:rPr>
              <a:t>Secretaría General - Grupo Atención al Ciudadano – Lina Hernández</a:t>
            </a:r>
            <a:endParaRPr lang="es-CO" sz="1600" b="0" dirty="0">
              <a:solidFill>
                <a:srgbClr val="000000"/>
              </a:solidFill>
              <a:effectLst/>
              <a:ea typeface="Calibri" panose="020F0502020204030204" pitchFamily="34" charset="0"/>
            </a:endParaRPr>
          </a:p>
          <a:p>
            <a:pPr marL="541338" lvl="0" indent="-277813" algn="just">
              <a:buSzPts val="1000"/>
              <a:buFont typeface="Symbol" panose="05050102010706020507" pitchFamily="18" charset="2"/>
              <a:buChar char=""/>
            </a:pPr>
            <a:r>
              <a:rPr lang="es-MX" sz="1600" dirty="0">
                <a:solidFill>
                  <a:srgbClr val="000000"/>
                </a:solidFill>
                <a:effectLst/>
                <a:ea typeface="Times New Roman" panose="02020603050405020304" pitchFamily="18" charset="0"/>
              </a:rPr>
              <a:t>Transparencia y Acceso a la Información Pública – </a:t>
            </a:r>
            <a:r>
              <a:rPr lang="es-MX" sz="1600" b="0" dirty="0">
                <a:solidFill>
                  <a:srgbClr val="000000"/>
                </a:solidFill>
                <a:effectLst/>
                <a:ea typeface="Times New Roman" panose="02020603050405020304" pitchFamily="18" charset="0"/>
              </a:rPr>
              <a:t>Secretaría General - Grupo Atención al Ciudadano – Lina Hernández</a:t>
            </a:r>
            <a:endParaRPr lang="es-CO" sz="1600" b="0" dirty="0">
              <a:solidFill>
                <a:srgbClr val="000000"/>
              </a:solidFill>
              <a:effectLst/>
              <a:ea typeface="Calibri" panose="020F0502020204030204" pitchFamily="34" charset="0"/>
            </a:endParaRPr>
          </a:p>
          <a:p>
            <a:pPr marL="541338" lvl="0" indent="-277813" algn="just">
              <a:buSzPts val="1000"/>
              <a:buFont typeface="Symbol" panose="05050102010706020507" pitchFamily="18" charset="2"/>
              <a:buChar char=""/>
            </a:pPr>
            <a:r>
              <a:rPr lang="es-MX" sz="1600" dirty="0">
                <a:solidFill>
                  <a:srgbClr val="000000"/>
                </a:solidFill>
                <a:effectLst/>
                <a:ea typeface="Times New Roman" panose="02020603050405020304" pitchFamily="18" charset="0"/>
              </a:rPr>
              <a:t>Iniciativas Adicionales - </a:t>
            </a:r>
            <a:r>
              <a:rPr lang="es-MX" sz="1600" b="0" dirty="0">
                <a:solidFill>
                  <a:srgbClr val="000000"/>
                </a:solidFill>
                <a:effectLst/>
                <a:ea typeface="Times New Roman" panose="02020603050405020304" pitchFamily="18" charset="0"/>
              </a:rPr>
              <a:t>Grupo de Talento Humano – Luis Enrique López Carrizosa</a:t>
            </a:r>
            <a:endParaRPr lang="es-CO" sz="1600" b="0" dirty="0">
              <a:solidFill>
                <a:srgbClr val="000000"/>
              </a:solidFill>
              <a:effectLst/>
              <a:ea typeface="Calibri" panose="020F0502020204030204" pitchFamily="34" charset="0"/>
            </a:endParaRPr>
          </a:p>
          <a:p>
            <a:pPr marL="541338" lvl="0" indent="-277813" algn="just">
              <a:buSzPts val="1000"/>
              <a:buFont typeface="Symbol" panose="05050102010706020507" pitchFamily="18" charset="2"/>
              <a:buChar char=""/>
            </a:pPr>
            <a:r>
              <a:rPr lang="es-MX" sz="1600" dirty="0">
                <a:solidFill>
                  <a:srgbClr val="000000"/>
                </a:solidFill>
                <a:effectLst/>
                <a:ea typeface="Times New Roman" panose="02020603050405020304" pitchFamily="18" charset="0"/>
              </a:rPr>
              <a:t>Participación de Participación Ciudadana - </a:t>
            </a:r>
            <a:r>
              <a:rPr lang="es-MX" sz="1600" b="0" dirty="0">
                <a:solidFill>
                  <a:srgbClr val="000000"/>
                </a:solidFill>
                <a:effectLst/>
                <a:ea typeface="Times New Roman" panose="02020603050405020304" pitchFamily="18" charset="0"/>
              </a:rPr>
              <a:t>Oficina Asesora de Planeación y Prospectiva – Carlos Sierra</a:t>
            </a:r>
            <a:endParaRPr lang="es-CO" sz="1600" b="0" dirty="0">
              <a:solidFill>
                <a:srgbClr val="000000"/>
              </a:solidFill>
              <a:effectLst/>
              <a:ea typeface="Calibri" panose="020F0502020204030204" pitchFamily="34" charset="0"/>
            </a:endParaRPr>
          </a:p>
          <a:p>
            <a:pPr marL="263525" algn="just"/>
            <a:r>
              <a:rPr lang="es-MX" sz="1600" dirty="0">
                <a:solidFill>
                  <a:srgbClr val="000000"/>
                </a:solidFill>
                <a:effectLst/>
                <a:ea typeface="Calibri" panose="020F0502020204030204" pitchFamily="34" charset="0"/>
              </a:rPr>
              <a:t>4.9. Plan Anual de Adquisiciones </a:t>
            </a:r>
            <a:r>
              <a:rPr lang="es-MX" sz="1600" b="0" dirty="0">
                <a:solidFill>
                  <a:srgbClr val="000000"/>
                </a:solidFill>
                <a:effectLst/>
                <a:ea typeface="Calibri" panose="020F0502020204030204" pitchFamily="34" charset="0"/>
              </a:rPr>
              <a:t>– Secretaría General – Grupo de Contratación – Liliana Riaño Amaya</a:t>
            </a:r>
            <a:endParaRPr lang="es-CO" sz="1600" b="0" dirty="0">
              <a:effectLst/>
              <a:ea typeface="Calibri" panose="020F0502020204030204" pitchFamily="34" charset="0"/>
            </a:endParaRPr>
          </a:p>
          <a:p>
            <a:pPr marL="263525" algn="just"/>
            <a:r>
              <a:rPr lang="es-MX" sz="1600" dirty="0">
                <a:solidFill>
                  <a:srgbClr val="000000"/>
                </a:solidFill>
                <a:effectLst/>
                <a:ea typeface="Calibri" panose="020F0502020204030204" pitchFamily="34" charset="0"/>
              </a:rPr>
              <a:t>4.10. Plan Estratégico Tecnologías de la Información y Comunicaciones </a:t>
            </a:r>
            <a:r>
              <a:rPr lang="es-MX" sz="1600" b="0" dirty="0">
                <a:solidFill>
                  <a:srgbClr val="000000"/>
                </a:solidFill>
                <a:effectLst/>
                <a:ea typeface="Calibri" panose="020F0502020204030204" pitchFamily="34" charset="0"/>
              </a:rPr>
              <a:t>– Oficina de Tecnología de la Información y las Comunicaciones – Adriana María Jaramillo Pinzón</a:t>
            </a:r>
            <a:endParaRPr lang="es-CO" sz="1600" b="0" dirty="0">
              <a:effectLst/>
              <a:ea typeface="Calibri" panose="020F0502020204030204" pitchFamily="34" charset="0"/>
            </a:endParaRPr>
          </a:p>
          <a:p>
            <a:pPr marL="263525" algn="just"/>
            <a:r>
              <a:rPr lang="es-MX" sz="1600" dirty="0">
                <a:solidFill>
                  <a:srgbClr val="000000"/>
                </a:solidFill>
                <a:effectLst/>
                <a:ea typeface="Calibri" panose="020F0502020204030204" pitchFamily="34" charset="0"/>
              </a:rPr>
              <a:t>4.11. Plan de Tratamiento de Riesgos de Seguridad y Privacidad de la Información </a:t>
            </a:r>
            <a:r>
              <a:rPr lang="es-MX" sz="1600" b="0" dirty="0">
                <a:solidFill>
                  <a:srgbClr val="000000"/>
                </a:solidFill>
                <a:effectLst/>
                <a:ea typeface="Calibri" panose="020F0502020204030204" pitchFamily="34" charset="0"/>
              </a:rPr>
              <a:t>– Oficina de Tecnología de la Información y las Comunicaciones - Adriana María Jaramillo Pinzón</a:t>
            </a:r>
            <a:endParaRPr lang="es-CO" sz="1600" b="0" dirty="0">
              <a:effectLst/>
              <a:ea typeface="Calibri" panose="020F0502020204030204" pitchFamily="34" charset="0"/>
            </a:endParaRPr>
          </a:p>
          <a:p>
            <a:pPr marL="263525" algn="just"/>
            <a:r>
              <a:rPr lang="es-MX" sz="1600" dirty="0">
                <a:solidFill>
                  <a:srgbClr val="000000"/>
                </a:solidFill>
                <a:effectLst/>
                <a:ea typeface="Calibri" panose="020F0502020204030204" pitchFamily="34" charset="0"/>
              </a:rPr>
              <a:t>4.12. Plan de Seguridad y Privacidad de la Información </a:t>
            </a:r>
            <a:r>
              <a:rPr lang="es-MX" sz="1600" b="0" dirty="0">
                <a:solidFill>
                  <a:srgbClr val="000000"/>
                </a:solidFill>
                <a:effectLst/>
                <a:ea typeface="Calibri" panose="020F0502020204030204" pitchFamily="34" charset="0"/>
              </a:rPr>
              <a:t>– Oficina de Tecnología de la Información y las Comunicaciones - Adriana María Jaramillo Pinzón</a:t>
            </a:r>
            <a:endParaRPr lang="es-CO" sz="1600" b="0" dirty="0">
              <a:effectLst/>
              <a:ea typeface="Calibri" panose="020F0502020204030204" pitchFamily="34" charset="0"/>
            </a:endParaRPr>
          </a:p>
          <a:p>
            <a:pPr algn="just"/>
            <a:r>
              <a:rPr lang="es-MX" sz="1600" dirty="0">
                <a:solidFill>
                  <a:srgbClr val="000000"/>
                </a:solidFill>
                <a:effectLst/>
                <a:ea typeface="Calibri" panose="020F0502020204030204" pitchFamily="34" charset="0"/>
              </a:rPr>
              <a:t>5.- Proposiciones y Varios</a:t>
            </a:r>
            <a:endParaRPr lang="es-CO" sz="1600" dirty="0">
              <a:effectLst/>
              <a:ea typeface="Calibri" panose="020F0502020204030204" pitchFamily="34" charset="0"/>
            </a:endParaRPr>
          </a:p>
          <a:p>
            <a:pPr algn="l"/>
            <a:endParaRPr lang="es-ES" sz="1800" b="0" dirty="0"/>
          </a:p>
          <a:p>
            <a:pPr algn="l"/>
            <a:endParaRPr lang="es-ES" sz="1800" b="0" dirty="0"/>
          </a:p>
        </p:txBody>
      </p:sp>
    </p:spTree>
    <p:extLst>
      <p:ext uri="{BB962C8B-B14F-4D97-AF65-F5344CB8AC3E}">
        <p14:creationId xmlns:p14="http://schemas.microsoft.com/office/powerpoint/2010/main" val="1717070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7">
            <a:extLst>
              <a:ext uri="{FF2B5EF4-FFF2-40B4-BE49-F238E27FC236}">
                <a16:creationId xmlns:a16="http://schemas.microsoft.com/office/drawing/2014/main" id="{A32A6BCB-6986-3449-A6FA-D1069CB5C000}"/>
              </a:ext>
            </a:extLst>
          </p:cNvPr>
          <p:cNvSpPr txBox="1"/>
          <p:nvPr/>
        </p:nvSpPr>
        <p:spPr>
          <a:xfrm>
            <a:off x="-134819" y="768035"/>
            <a:ext cx="5437709" cy="923330"/>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5400" b="1" spc="-150" dirty="0">
                <a:latin typeface="Work Sans" pitchFamily="2" charset="77"/>
              </a:rPr>
              <a:t> </a:t>
            </a:r>
          </a:p>
        </p:txBody>
      </p:sp>
      <p:sp>
        <p:nvSpPr>
          <p:cNvPr id="3" name="Título 2">
            <a:extLst>
              <a:ext uri="{FF2B5EF4-FFF2-40B4-BE49-F238E27FC236}">
                <a16:creationId xmlns:a16="http://schemas.microsoft.com/office/drawing/2014/main" id="{9CB9C02C-81AB-9A50-CBDC-24C6F03B0325}"/>
              </a:ext>
            </a:extLst>
          </p:cNvPr>
          <p:cNvSpPr>
            <a:spLocks noGrp="1"/>
          </p:cNvSpPr>
          <p:nvPr>
            <p:ph type="ctrTitle"/>
          </p:nvPr>
        </p:nvSpPr>
        <p:spPr>
          <a:xfrm>
            <a:off x="1496768" y="615865"/>
            <a:ext cx="9143478" cy="652612"/>
          </a:xfrm>
        </p:spPr>
        <p:txBody>
          <a:bodyPr>
            <a:normAutofit/>
          </a:bodyPr>
          <a:lstStyle/>
          <a:p>
            <a:r>
              <a:rPr lang="es-ES" sz="2628" b="1" dirty="0">
                <a:effectLst>
                  <a:outerShdw blurRad="38100" dist="38100" dir="2700000" algn="tl">
                    <a:srgbClr val="000000">
                      <a:alpha val="43137"/>
                    </a:srgbClr>
                  </a:outerShdw>
                </a:effectLst>
                <a:latin typeface="Work Sans" pitchFamily="2" charset="0"/>
              </a:rPr>
              <a:t>PLAN DE SEGURIDAD Y SALUD EN EL TRABAJO 2023  </a:t>
            </a:r>
            <a:endParaRPr lang="es-CO" sz="2628" b="1" dirty="0">
              <a:effectLst>
                <a:outerShdw blurRad="38100" dist="38100" dir="2700000" algn="tl">
                  <a:srgbClr val="000000">
                    <a:alpha val="43137"/>
                  </a:srgbClr>
                </a:outerShdw>
              </a:effectLst>
              <a:latin typeface="Work Sans" pitchFamily="2" charset="0"/>
            </a:endParaRPr>
          </a:p>
        </p:txBody>
      </p:sp>
      <p:sp>
        <p:nvSpPr>
          <p:cNvPr id="8" name="Subtítulo 7">
            <a:extLst>
              <a:ext uri="{FF2B5EF4-FFF2-40B4-BE49-F238E27FC236}">
                <a16:creationId xmlns:a16="http://schemas.microsoft.com/office/drawing/2014/main" id="{9D8CF120-F98B-7380-8A31-9A8E0D1D5EEC}"/>
              </a:ext>
            </a:extLst>
          </p:cNvPr>
          <p:cNvSpPr>
            <a:spLocks noGrp="1"/>
          </p:cNvSpPr>
          <p:nvPr>
            <p:ph type="subTitle" idx="1"/>
          </p:nvPr>
        </p:nvSpPr>
        <p:spPr>
          <a:xfrm>
            <a:off x="2554027" y="3822879"/>
            <a:ext cx="9143478" cy="1655668"/>
          </a:xfrm>
        </p:spPr>
        <p:txBody>
          <a:bodyPr>
            <a:noAutofit/>
          </a:bodyPr>
          <a:lstStyle/>
          <a:p>
            <a:pPr marL="285752" indent="-285752" algn="just">
              <a:lnSpc>
                <a:spcPct val="107000"/>
              </a:lnSpc>
              <a:buFont typeface="Wingdings" panose="05000000000000000000" pitchFamily="2" charset="2"/>
              <a:buChar char="ü"/>
            </a:pPr>
            <a:r>
              <a:rPr lang="es-CO" sz="1800" dirty="0">
                <a:latin typeface="Verdana" panose="020B0604030504040204" pitchFamily="34" charset="0"/>
                <a:ea typeface="Calibri" panose="020F0502020204030204" pitchFamily="34" charset="0"/>
                <a:cs typeface="Arial" panose="020B0604020202020204" pitchFamily="34" charset="0"/>
              </a:rPr>
              <a:t>.</a:t>
            </a:r>
          </a:p>
          <a:p>
            <a:pPr marL="285752" indent="-285752" algn="just">
              <a:lnSpc>
                <a:spcPct val="107000"/>
              </a:lnSpc>
              <a:buFont typeface="Wingdings" panose="05000000000000000000" pitchFamily="2" charset="2"/>
              <a:buChar char="ü"/>
            </a:pPr>
            <a:endParaRPr lang="es-CO" sz="1800" dirty="0">
              <a:latin typeface="Verdana" panose="020B0604030504040204" pitchFamily="34" charset="0"/>
              <a:ea typeface="Calibri" panose="020F0502020204030204" pitchFamily="34" charset="0"/>
              <a:cs typeface="Arial" panose="020B0604020202020204" pitchFamily="34" charset="0"/>
            </a:endParaRPr>
          </a:p>
          <a:p>
            <a:pPr marL="285752" indent="-285752" algn="just">
              <a:lnSpc>
                <a:spcPct val="107000"/>
              </a:lnSpc>
              <a:buFont typeface="Wingdings" panose="05000000000000000000" pitchFamily="2" charset="2"/>
              <a:buChar char="ü"/>
            </a:pPr>
            <a:endParaRPr lang="es-CO" sz="1800" dirty="0">
              <a:latin typeface="Verdana" panose="020B0604030504040204" pitchFamily="34" charset="0"/>
              <a:ea typeface="Calibri" panose="020F0502020204030204" pitchFamily="34" charset="0"/>
              <a:cs typeface="Arial" panose="020B0604020202020204" pitchFamily="34" charset="0"/>
            </a:endParaRPr>
          </a:p>
          <a:p>
            <a:pPr marL="285752" indent="-285752" algn="just">
              <a:lnSpc>
                <a:spcPct val="107000"/>
              </a:lnSpc>
              <a:buFont typeface="Wingdings" panose="05000000000000000000" pitchFamily="2" charset="2"/>
              <a:buChar char="ü"/>
            </a:pPr>
            <a:endParaRPr lang="es-CO" sz="1800" dirty="0">
              <a:latin typeface="Verdana" panose="020B0604030504040204" pitchFamily="34" charset="0"/>
              <a:ea typeface="Calibri" panose="020F0502020204030204" pitchFamily="34" charset="0"/>
              <a:cs typeface="Arial" panose="020B0604020202020204" pitchFamily="34" charset="0"/>
            </a:endParaRPr>
          </a:p>
          <a:p>
            <a:pPr marL="285752" indent="-285752" algn="just">
              <a:lnSpc>
                <a:spcPct val="107000"/>
              </a:lnSpc>
              <a:buFont typeface="Wingdings" panose="05000000000000000000" pitchFamily="2" charset="2"/>
              <a:buChar char="ü"/>
            </a:pPr>
            <a:endParaRPr lang="es-CO" sz="1600" dirty="0"/>
          </a:p>
        </p:txBody>
      </p:sp>
      <p:sp>
        <p:nvSpPr>
          <p:cNvPr id="5" name="Título 2">
            <a:extLst>
              <a:ext uri="{FF2B5EF4-FFF2-40B4-BE49-F238E27FC236}">
                <a16:creationId xmlns:a16="http://schemas.microsoft.com/office/drawing/2014/main" id="{206884CB-07B6-35EA-8819-2F686DC1E3B2}"/>
              </a:ext>
            </a:extLst>
          </p:cNvPr>
          <p:cNvSpPr txBox="1">
            <a:spLocks/>
          </p:cNvSpPr>
          <p:nvPr/>
        </p:nvSpPr>
        <p:spPr>
          <a:xfrm>
            <a:off x="1591714" y="2003505"/>
            <a:ext cx="9143478" cy="652612"/>
          </a:xfrm>
          <a:prstGeom prst="rect">
            <a:avLst/>
          </a:prstGeom>
        </p:spPr>
        <p:txBody>
          <a:bodyPr vert="horz" lIns="91435" tIns="45717" rIns="91435" bIns="4571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400" b="1" dirty="0">
                <a:latin typeface="Montserrat" panose="00000500000000000000" pitchFamily="2" charset="0"/>
              </a:rPr>
              <a:t> </a:t>
            </a:r>
            <a:endParaRPr lang="es-CO" sz="2400" b="1" dirty="0">
              <a:latin typeface="Montserrat" panose="00000500000000000000" pitchFamily="2" charset="0"/>
            </a:endParaRPr>
          </a:p>
        </p:txBody>
      </p:sp>
      <p:graphicFrame>
        <p:nvGraphicFramePr>
          <p:cNvPr id="6" name="Tabla 5">
            <a:extLst>
              <a:ext uri="{FF2B5EF4-FFF2-40B4-BE49-F238E27FC236}">
                <a16:creationId xmlns:a16="http://schemas.microsoft.com/office/drawing/2014/main" id="{E67DB572-A6C5-C5DD-9CEF-AED8F9D1AE6F}"/>
              </a:ext>
            </a:extLst>
          </p:cNvPr>
          <p:cNvGraphicFramePr>
            <a:graphicFrameLocks noGrp="1"/>
          </p:cNvGraphicFramePr>
          <p:nvPr/>
        </p:nvGraphicFramePr>
        <p:xfrm>
          <a:off x="914538" y="1461191"/>
          <a:ext cx="10362925" cy="4828752"/>
        </p:xfrm>
        <a:graphic>
          <a:graphicData uri="http://schemas.openxmlformats.org/drawingml/2006/table">
            <a:tbl>
              <a:tblPr firstRow="1" firstCol="1" bandRow="1">
                <a:tableStyleId>{5C22544A-7EE6-4342-B048-85BDC9FD1C3A}</a:tableStyleId>
              </a:tblPr>
              <a:tblGrid>
                <a:gridCol w="1592396">
                  <a:extLst>
                    <a:ext uri="{9D8B030D-6E8A-4147-A177-3AD203B41FA5}">
                      <a16:colId xmlns:a16="http://schemas.microsoft.com/office/drawing/2014/main" val="2510716340"/>
                    </a:ext>
                  </a:extLst>
                </a:gridCol>
                <a:gridCol w="2101949">
                  <a:extLst>
                    <a:ext uri="{9D8B030D-6E8A-4147-A177-3AD203B41FA5}">
                      <a16:colId xmlns:a16="http://schemas.microsoft.com/office/drawing/2014/main" val="1435696367"/>
                    </a:ext>
                  </a:extLst>
                </a:gridCol>
                <a:gridCol w="6668580">
                  <a:extLst>
                    <a:ext uri="{9D8B030D-6E8A-4147-A177-3AD203B41FA5}">
                      <a16:colId xmlns:a16="http://schemas.microsoft.com/office/drawing/2014/main" val="2627636206"/>
                    </a:ext>
                  </a:extLst>
                </a:gridCol>
              </a:tblGrid>
              <a:tr h="196258">
                <a:tc>
                  <a:txBody>
                    <a:bodyPr/>
                    <a:lstStyle/>
                    <a:p>
                      <a:pPr marL="457200" algn="ctr">
                        <a:lnSpc>
                          <a:spcPct val="107000"/>
                        </a:lnSpc>
                      </a:pPr>
                      <a:r>
                        <a:rPr lang="es-CO" sz="1200">
                          <a:effectLst/>
                          <a:latin typeface="Work Sans" pitchFamily="2" charset="0"/>
                        </a:rPr>
                        <a:t>CICLO</a:t>
                      </a:r>
                      <a:endParaRPr lang="es-CO" sz="120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tc>
                  <a:txBody>
                    <a:bodyPr/>
                    <a:lstStyle/>
                    <a:p>
                      <a:pPr marL="457200" algn="ctr">
                        <a:lnSpc>
                          <a:spcPct val="107000"/>
                        </a:lnSpc>
                      </a:pPr>
                      <a:r>
                        <a:rPr lang="es-CO" sz="1200" dirty="0">
                          <a:effectLst/>
                          <a:latin typeface="Work Sans" pitchFamily="2" charset="0"/>
                        </a:rPr>
                        <a:t>TEMÁTICA</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tc>
                  <a:txBody>
                    <a:bodyPr/>
                    <a:lstStyle/>
                    <a:p>
                      <a:pPr marL="457200" algn="ctr">
                        <a:lnSpc>
                          <a:spcPct val="107000"/>
                        </a:lnSpc>
                        <a:spcAft>
                          <a:spcPts val="800"/>
                        </a:spcAft>
                      </a:pPr>
                      <a:r>
                        <a:rPr lang="es-CO" sz="1200" dirty="0">
                          <a:effectLst/>
                          <a:latin typeface="Work Sans" pitchFamily="2" charset="0"/>
                        </a:rPr>
                        <a:t>ESTÁNDAR</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extLst>
                  <a:ext uri="{0D108BD9-81ED-4DB2-BD59-A6C34878D82A}">
                    <a16:rowId xmlns:a16="http://schemas.microsoft.com/office/drawing/2014/main" val="2207909631"/>
                  </a:ext>
                </a:extLst>
              </a:tr>
              <a:tr h="701068">
                <a:tc rowSpan="2">
                  <a:txBody>
                    <a:bodyPr/>
                    <a:lstStyle/>
                    <a:p>
                      <a:pPr algn="ctr">
                        <a:lnSpc>
                          <a:spcPct val="107000"/>
                        </a:lnSpc>
                        <a:spcAft>
                          <a:spcPts val="800"/>
                        </a:spcAft>
                      </a:pPr>
                      <a:r>
                        <a:rPr lang="es-CO" sz="1200" dirty="0">
                          <a:effectLst/>
                          <a:latin typeface="Work Sans" pitchFamily="2" charset="0"/>
                        </a:rPr>
                        <a:t> </a:t>
                      </a:r>
                    </a:p>
                    <a:p>
                      <a:pPr algn="ctr">
                        <a:lnSpc>
                          <a:spcPct val="107000"/>
                        </a:lnSpc>
                        <a:spcAft>
                          <a:spcPts val="800"/>
                        </a:spcAft>
                      </a:pPr>
                      <a:r>
                        <a:rPr lang="es-CO" sz="1200" dirty="0">
                          <a:effectLst/>
                          <a:latin typeface="Work Sans" pitchFamily="2" charset="0"/>
                        </a:rPr>
                        <a:t> </a:t>
                      </a:r>
                    </a:p>
                    <a:p>
                      <a:pPr algn="ctr">
                        <a:lnSpc>
                          <a:spcPct val="107000"/>
                        </a:lnSpc>
                        <a:spcAft>
                          <a:spcPts val="800"/>
                        </a:spcAft>
                      </a:pPr>
                      <a:r>
                        <a:rPr lang="es-CO" sz="1200" dirty="0">
                          <a:effectLst/>
                          <a:latin typeface="Work Sans" pitchFamily="2" charset="0"/>
                        </a:rPr>
                        <a:t>PLANEAR</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tc>
                  <a:txBody>
                    <a:bodyPr/>
                    <a:lstStyle/>
                    <a:p>
                      <a:pPr marL="342900" lvl="0" indent="-342900" algn="ctr">
                        <a:lnSpc>
                          <a:spcPct val="107000"/>
                        </a:lnSpc>
                        <a:buFont typeface="+mj-lt"/>
                        <a:buAutoNum type="arabicPeriod"/>
                      </a:pPr>
                      <a:r>
                        <a:rPr lang="es-CO" sz="1200">
                          <a:effectLst/>
                          <a:latin typeface="Work Sans" pitchFamily="2" charset="0"/>
                        </a:rPr>
                        <a:t>Recursos </a:t>
                      </a:r>
                      <a:endParaRPr lang="es-CO" sz="120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tc>
                  <a:txBody>
                    <a:bodyPr/>
                    <a:lstStyle/>
                    <a:p>
                      <a:pPr marL="457200" algn="ctr">
                        <a:lnSpc>
                          <a:spcPct val="107000"/>
                        </a:lnSpc>
                        <a:spcAft>
                          <a:spcPts val="800"/>
                        </a:spcAft>
                      </a:pPr>
                      <a:r>
                        <a:rPr lang="es-CO" sz="1200" dirty="0">
                          <a:effectLst/>
                          <a:latin typeface="Work Sans" pitchFamily="2" charset="0"/>
                        </a:rPr>
                        <a:t>Recursos financieros, técnicos, humanos y de otra índole requeridos para coordinar y desarrollar el SGSST.</a:t>
                      </a:r>
                    </a:p>
                    <a:p>
                      <a:pPr marL="457200" algn="ctr">
                        <a:lnSpc>
                          <a:spcPct val="107000"/>
                        </a:lnSpc>
                        <a:spcAft>
                          <a:spcPts val="800"/>
                        </a:spcAft>
                      </a:pPr>
                      <a:r>
                        <a:rPr lang="es-CO" sz="1200" dirty="0">
                          <a:effectLst/>
                          <a:latin typeface="Work Sans" pitchFamily="2" charset="0"/>
                        </a:rPr>
                        <a:t>Comités COPASST, CONVIVENCIA LABORAL , brigadas                                                                                                                                                                                                                                                                                                                                               </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extLst>
                  <a:ext uri="{0D108BD9-81ED-4DB2-BD59-A6C34878D82A}">
                    <a16:rowId xmlns:a16="http://schemas.microsoft.com/office/drawing/2014/main" val="2052080554"/>
                  </a:ext>
                </a:extLst>
              </a:tr>
              <a:tr h="567579">
                <a:tc vMerge="1">
                  <a:txBody>
                    <a:bodyPr/>
                    <a:lstStyle/>
                    <a:p>
                      <a:endParaRPr lang="es-CO"/>
                    </a:p>
                  </a:txBody>
                  <a:tcPr/>
                </a:tc>
                <a:tc>
                  <a:txBody>
                    <a:bodyPr/>
                    <a:lstStyle/>
                    <a:p>
                      <a:pPr marL="742950" lvl="1" indent="-285750" algn="ctr">
                        <a:lnSpc>
                          <a:spcPct val="107000"/>
                        </a:lnSpc>
                        <a:buFont typeface="+mj-lt"/>
                        <a:buAutoNum type="arabicPeriod" startAt="2"/>
                      </a:pPr>
                      <a:r>
                        <a:rPr lang="es-CO" sz="1200">
                          <a:effectLst/>
                          <a:latin typeface="Work Sans" pitchFamily="2" charset="0"/>
                        </a:rPr>
                        <a:t>Capacitación </a:t>
                      </a:r>
                      <a:endParaRPr lang="es-CO" sz="120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tc>
                  <a:txBody>
                    <a:bodyPr/>
                    <a:lstStyle/>
                    <a:p>
                      <a:pPr marL="457200" algn="ctr">
                        <a:lnSpc>
                          <a:spcPct val="107000"/>
                        </a:lnSpc>
                        <a:spcAft>
                          <a:spcPts val="800"/>
                        </a:spcAft>
                      </a:pPr>
                      <a:r>
                        <a:rPr lang="es-CO" sz="1200">
                          <a:effectLst/>
                          <a:latin typeface="Work Sans" pitchFamily="2" charset="0"/>
                        </a:rPr>
                        <a:t>Capacitación en Seguridad y Salud en el Trabajo incluye; Promoción y prevención, inducción y reinducción, curso de 50 horas y/o curso de actualización en SGSST de 20 horas </a:t>
                      </a:r>
                      <a:endParaRPr lang="es-CO" sz="120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extLst>
                  <a:ext uri="{0D108BD9-81ED-4DB2-BD59-A6C34878D82A}">
                    <a16:rowId xmlns:a16="http://schemas.microsoft.com/office/drawing/2014/main" val="163684074"/>
                  </a:ext>
                </a:extLst>
              </a:tr>
              <a:tr h="567579">
                <a:tc rowSpan="4">
                  <a:txBody>
                    <a:bodyPr/>
                    <a:lstStyle/>
                    <a:p>
                      <a:pPr marL="457200" algn="just">
                        <a:lnSpc>
                          <a:spcPct val="107000"/>
                        </a:lnSpc>
                      </a:pPr>
                      <a:endParaRPr lang="es-CO" sz="1200" dirty="0">
                        <a:effectLst/>
                        <a:latin typeface="Work Sans" pitchFamily="2" charset="0"/>
                      </a:endParaRPr>
                    </a:p>
                    <a:p>
                      <a:pPr marL="457200" algn="just">
                        <a:lnSpc>
                          <a:spcPct val="107000"/>
                        </a:lnSpc>
                      </a:pPr>
                      <a:endParaRPr lang="es-CO" sz="1200" dirty="0">
                        <a:effectLst/>
                        <a:latin typeface="Work Sans" pitchFamily="2" charset="0"/>
                      </a:endParaRPr>
                    </a:p>
                    <a:p>
                      <a:pPr marL="457200" algn="just">
                        <a:lnSpc>
                          <a:spcPct val="107000"/>
                        </a:lnSpc>
                      </a:pPr>
                      <a:endParaRPr lang="es-CO" sz="1200" dirty="0">
                        <a:effectLst/>
                        <a:latin typeface="Work Sans" pitchFamily="2" charset="0"/>
                      </a:endParaRPr>
                    </a:p>
                    <a:p>
                      <a:pPr marL="457200" algn="just">
                        <a:lnSpc>
                          <a:spcPct val="107000"/>
                        </a:lnSpc>
                      </a:pPr>
                      <a:endParaRPr lang="es-CO" sz="1200" dirty="0">
                        <a:effectLst/>
                        <a:latin typeface="Work Sans" pitchFamily="2" charset="0"/>
                      </a:endParaRPr>
                    </a:p>
                    <a:p>
                      <a:pPr marL="457200" algn="just">
                        <a:lnSpc>
                          <a:spcPct val="107000"/>
                        </a:lnSpc>
                      </a:pPr>
                      <a:r>
                        <a:rPr lang="es-CO" sz="1200" dirty="0">
                          <a:effectLst/>
                          <a:latin typeface="Work Sans" pitchFamily="2" charset="0"/>
                        </a:rPr>
                        <a:t>HACER  </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tc>
                  <a:txBody>
                    <a:bodyPr/>
                    <a:lstStyle/>
                    <a:p>
                      <a:pPr marL="457200" algn="ctr">
                        <a:lnSpc>
                          <a:spcPct val="107000"/>
                        </a:lnSpc>
                      </a:pPr>
                      <a:r>
                        <a:rPr lang="es-CO" sz="1200" dirty="0">
                          <a:effectLst/>
                          <a:latin typeface="Work Sans" pitchFamily="2" charset="0"/>
                        </a:rPr>
                        <a:t>1. Gestión Integral </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tc>
                  <a:txBody>
                    <a:bodyPr/>
                    <a:lstStyle/>
                    <a:p>
                      <a:pPr marL="457200" algn="ctr">
                        <a:lnSpc>
                          <a:spcPct val="107000"/>
                        </a:lnSpc>
                        <a:spcAft>
                          <a:spcPts val="800"/>
                        </a:spcAft>
                      </a:pPr>
                      <a:r>
                        <a:rPr lang="es-CO" sz="1200" dirty="0">
                          <a:effectLst/>
                          <a:latin typeface="Work Sans" pitchFamily="2" charset="0"/>
                        </a:rPr>
                        <a:t>Incluye políticas, objetivos, evaluación, plan de trabajo, archivo, rendición de cuentas, matriz legal, comunicaciones, adquisiciones, contratación, gestión del cambio.</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extLst>
                  <a:ext uri="{0D108BD9-81ED-4DB2-BD59-A6C34878D82A}">
                    <a16:rowId xmlns:a16="http://schemas.microsoft.com/office/drawing/2014/main" val="776772180"/>
                  </a:ext>
                </a:extLst>
              </a:tr>
              <a:tr h="1320371">
                <a:tc vMerge="1">
                  <a:txBody>
                    <a:bodyPr/>
                    <a:lstStyle/>
                    <a:p>
                      <a:endParaRPr lang="es-CO"/>
                    </a:p>
                  </a:txBody>
                  <a:tcPr/>
                </a:tc>
                <a:tc>
                  <a:txBody>
                    <a:bodyPr/>
                    <a:lstStyle/>
                    <a:p>
                      <a:pPr marL="457200" algn="ctr">
                        <a:lnSpc>
                          <a:spcPct val="107000"/>
                        </a:lnSpc>
                      </a:pPr>
                      <a:r>
                        <a:rPr lang="es-CO" sz="1200" dirty="0">
                          <a:effectLst/>
                          <a:latin typeface="Work Sans" pitchFamily="2" charset="0"/>
                        </a:rPr>
                        <a:t>2. Gestión de la Salud </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tc>
                  <a:txBody>
                    <a:bodyPr/>
                    <a:lstStyle/>
                    <a:p>
                      <a:pPr marL="457200" algn="ctr">
                        <a:lnSpc>
                          <a:spcPct val="107000"/>
                        </a:lnSpc>
                        <a:spcAft>
                          <a:spcPts val="800"/>
                        </a:spcAft>
                      </a:pPr>
                      <a:r>
                        <a:rPr lang="es-CO" sz="1200" dirty="0">
                          <a:effectLst/>
                          <a:latin typeface="Work Sans" pitchFamily="2" charset="0"/>
                        </a:rPr>
                        <a:t> Condiciones de salud en el trabajo (Descripción sociodemográfica, actividades de promoción y prevención, exámenes médicos ocupacionales, restricciones y recomendaciones, estilos de vida saludable), Registro reporte e investigación de enfermedades laborales, incidentes y accidentes de trabajo, mecanismos de vigilancia de las condiciones de salud los trabajadores.  </a:t>
                      </a:r>
                    </a:p>
                    <a:p>
                      <a:pPr marL="457200" algn="ctr">
                        <a:lnSpc>
                          <a:spcPct val="107000"/>
                        </a:lnSpc>
                        <a:spcAft>
                          <a:spcPts val="800"/>
                        </a:spcAft>
                      </a:pPr>
                      <a:r>
                        <a:rPr lang="es-CO" sz="1200" dirty="0">
                          <a:effectLst/>
                          <a:latin typeface="Work Sans" pitchFamily="2" charset="0"/>
                          <a:ea typeface="Times New Roman" panose="02020603050405020304" pitchFamily="18" charset="0"/>
                          <a:cs typeface="Times New Roman" panose="02020603050405020304" pitchFamily="18" charset="0"/>
                        </a:rPr>
                        <a:t>Programas de vigilancia epidemiológica y de prevención. </a:t>
                      </a:r>
                    </a:p>
                  </a:txBody>
                  <a:tcPr marL="68576" marR="68576" marT="0" marB="0"/>
                </a:tc>
                <a:extLst>
                  <a:ext uri="{0D108BD9-81ED-4DB2-BD59-A6C34878D82A}">
                    <a16:rowId xmlns:a16="http://schemas.microsoft.com/office/drawing/2014/main" val="2325762475"/>
                  </a:ext>
                </a:extLst>
              </a:tr>
              <a:tr h="513523">
                <a:tc vMerge="1">
                  <a:txBody>
                    <a:bodyPr/>
                    <a:lstStyle/>
                    <a:p>
                      <a:endParaRPr lang="es-CO"/>
                    </a:p>
                  </a:txBody>
                  <a:tcPr/>
                </a:tc>
                <a:tc>
                  <a:txBody>
                    <a:bodyPr/>
                    <a:lstStyle/>
                    <a:p>
                      <a:pPr marL="457200" algn="ctr">
                        <a:lnSpc>
                          <a:spcPct val="107000"/>
                        </a:lnSpc>
                      </a:pPr>
                      <a:r>
                        <a:rPr lang="es-CO" sz="1200" dirty="0">
                          <a:effectLst/>
                          <a:latin typeface="Work Sans" pitchFamily="2" charset="0"/>
                        </a:rPr>
                        <a:t>3. Gestión de Peligros y riesgos</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tc>
                  <a:txBody>
                    <a:bodyPr/>
                    <a:lstStyle/>
                    <a:p>
                      <a:pPr marL="457200" algn="ctr">
                        <a:lnSpc>
                          <a:spcPct val="107000"/>
                        </a:lnSpc>
                        <a:spcAft>
                          <a:spcPts val="800"/>
                        </a:spcAft>
                      </a:pPr>
                      <a:r>
                        <a:rPr lang="es-CO" sz="1200">
                          <a:effectLst/>
                          <a:latin typeface="Work Sans" pitchFamily="2" charset="0"/>
                        </a:rPr>
                        <a:t>Identificación de peligros y valoración de riesgos, medidas de prevención y control para intervenir los peligros y riesgos </a:t>
                      </a:r>
                      <a:endParaRPr lang="es-CO" sz="120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extLst>
                  <a:ext uri="{0D108BD9-81ED-4DB2-BD59-A6C34878D82A}">
                    <a16:rowId xmlns:a16="http://schemas.microsoft.com/office/drawing/2014/main" val="3145028644"/>
                  </a:ext>
                </a:extLst>
              </a:tr>
              <a:tr h="374771">
                <a:tc vMerge="1">
                  <a:txBody>
                    <a:bodyPr/>
                    <a:lstStyle/>
                    <a:p>
                      <a:endParaRPr lang="es-CO"/>
                    </a:p>
                  </a:txBody>
                  <a:tcPr/>
                </a:tc>
                <a:tc>
                  <a:txBody>
                    <a:bodyPr/>
                    <a:lstStyle/>
                    <a:p>
                      <a:pPr marL="457200" algn="ctr">
                        <a:lnSpc>
                          <a:spcPct val="107000"/>
                        </a:lnSpc>
                      </a:pPr>
                      <a:r>
                        <a:rPr lang="es-CO" sz="1200" dirty="0">
                          <a:effectLst/>
                          <a:latin typeface="Work Sans" pitchFamily="2" charset="0"/>
                        </a:rPr>
                        <a:t>4. Gestión de amenazas</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tc>
                  <a:txBody>
                    <a:bodyPr/>
                    <a:lstStyle/>
                    <a:p>
                      <a:pPr marL="457200" algn="ctr">
                        <a:lnSpc>
                          <a:spcPct val="107000"/>
                        </a:lnSpc>
                        <a:spcAft>
                          <a:spcPts val="800"/>
                        </a:spcAft>
                      </a:pPr>
                      <a:r>
                        <a:rPr lang="es-CO" sz="1200">
                          <a:effectLst/>
                          <a:latin typeface="Work Sans" pitchFamily="2" charset="0"/>
                        </a:rPr>
                        <a:t>Plan de prevención y respuesta antes emergencias </a:t>
                      </a:r>
                      <a:endParaRPr lang="es-CO" sz="120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extLst>
                  <a:ext uri="{0D108BD9-81ED-4DB2-BD59-A6C34878D82A}">
                    <a16:rowId xmlns:a16="http://schemas.microsoft.com/office/drawing/2014/main" val="3618288996"/>
                  </a:ext>
                </a:extLst>
              </a:tr>
              <a:tr h="374771">
                <a:tc>
                  <a:txBody>
                    <a:bodyPr/>
                    <a:lstStyle/>
                    <a:p>
                      <a:pPr marL="457200" algn="ctr">
                        <a:lnSpc>
                          <a:spcPct val="107000"/>
                        </a:lnSpc>
                      </a:pPr>
                      <a:r>
                        <a:rPr lang="es-CO" sz="1200" dirty="0">
                          <a:effectLst/>
                          <a:latin typeface="Work Sans" pitchFamily="2" charset="0"/>
                        </a:rPr>
                        <a:t>VERIFICAR </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tc>
                  <a:txBody>
                    <a:bodyPr/>
                    <a:lstStyle/>
                    <a:p>
                      <a:pPr marL="457200" algn="ctr">
                        <a:lnSpc>
                          <a:spcPct val="107000"/>
                        </a:lnSpc>
                      </a:pPr>
                      <a:r>
                        <a:rPr lang="es-CO" sz="1200" dirty="0">
                          <a:effectLst/>
                          <a:latin typeface="Work Sans" pitchFamily="2" charset="0"/>
                        </a:rPr>
                        <a:t>Gestión y resultados </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tc>
                  <a:txBody>
                    <a:bodyPr/>
                    <a:lstStyle/>
                    <a:p>
                      <a:pPr marL="457200" algn="ctr">
                        <a:lnSpc>
                          <a:spcPct val="107000"/>
                        </a:lnSpc>
                        <a:spcAft>
                          <a:spcPts val="800"/>
                        </a:spcAft>
                      </a:pPr>
                      <a:r>
                        <a:rPr lang="es-CO" sz="1200" dirty="0">
                          <a:effectLst/>
                          <a:latin typeface="Work Sans" pitchFamily="2" charset="0"/>
                        </a:rPr>
                        <a:t>Indicadores de gestión, auditorias, revisión anual del SGSST</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extLst>
                  <a:ext uri="{0D108BD9-81ED-4DB2-BD59-A6C34878D82A}">
                    <a16:rowId xmlns:a16="http://schemas.microsoft.com/office/drawing/2014/main" val="149901413"/>
                  </a:ext>
                </a:extLst>
              </a:tr>
              <a:tr h="181963">
                <a:tc>
                  <a:txBody>
                    <a:bodyPr/>
                    <a:lstStyle/>
                    <a:p>
                      <a:pPr marL="457200" algn="ctr">
                        <a:lnSpc>
                          <a:spcPct val="107000"/>
                        </a:lnSpc>
                      </a:pPr>
                      <a:r>
                        <a:rPr lang="es-CO" sz="1200">
                          <a:effectLst/>
                          <a:latin typeface="Work Sans" pitchFamily="2" charset="0"/>
                        </a:rPr>
                        <a:t>ACTUAR </a:t>
                      </a:r>
                      <a:endParaRPr lang="es-CO" sz="120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tc>
                  <a:txBody>
                    <a:bodyPr/>
                    <a:lstStyle/>
                    <a:p>
                      <a:pPr marL="457200" algn="ctr">
                        <a:lnSpc>
                          <a:spcPct val="107000"/>
                        </a:lnSpc>
                      </a:pPr>
                      <a:r>
                        <a:rPr lang="es-CO" sz="1200" dirty="0">
                          <a:effectLst/>
                          <a:latin typeface="Work Sans" pitchFamily="2" charset="0"/>
                        </a:rPr>
                        <a:t>Mejoramiento </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tc>
                  <a:txBody>
                    <a:bodyPr/>
                    <a:lstStyle/>
                    <a:p>
                      <a:pPr marL="457200" algn="ctr">
                        <a:lnSpc>
                          <a:spcPct val="107000"/>
                        </a:lnSpc>
                        <a:spcAft>
                          <a:spcPts val="800"/>
                        </a:spcAft>
                      </a:pPr>
                      <a:r>
                        <a:rPr lang="es-CO" sz="1200" dirty="0">
                          <a:effectLst/>
                          <a:latin typeface="Work Sans" pitchFamily="2" charset="0"/>
                        </a:rPr>
                        <a:t>Acciones preventivas, correctivas y de mejora </a:t>
                      </a:r>
                      <a:endParaRPr lang="es-CO" sz="1200" dirty="0">
                        <a:effectLst/>
                        <a:latin typeface="Work Sans" pitchFamily="2" charset="0"/>
                        <a:ea typeface="Times New Roman" panose="02020603050405020304" pitchFamily="18" charset="0"/>
                        <a:cs typeface="Times New Roman" panose="02020603050405020304" pitchFamily="18" charset="0"/>
                      </a:endParaRPr>
                    </a:p>
                  </a:txBody>
                  <a:tcPr marL="68576" marR="68576" marT="0" marB="0"/>
                </a:tc>
                <a:extLst>
                  <a:ext uri="{0D108BD9-81ED-4DB2-BD59-A6C34878D82A}">
                    <a16:rowId xmlns:a16="http://schemas.microsoft.com/office/drawing/2014/main" val="192493641"/>
                  </a:ext>
                </a:extLst>
              </a:tr>
            </a:tbl>
          </a:graphicData>
        </a:graphic>
      </p:graphicFrame>
      <p:sp>
        <p:nvSpPr>
          <p:cNvPr id="10" name="object 4">
            <a:extLst>
              <a:ext uri="{FF2B5EF4-FFF2-40B4-BE49-F238E27FC236}">
                <a16:creationId xmlns:a16="http://schemas.microsoft.com/office/drawing/2014/main" id="{DDD43C34-C169-CC73-FFC0-E66272C3C9A8}"/>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11" name="object 5">
            <a:extLst>
              <a:ext uri="{FF2B5EF4-FFF2-40B4-BE49-F238E27FC236}">
                <a16:creationId xmlns:a16="http://schemas.microsoft.com/office/drawing/2014/main" id="{AA45EBC1-D999-3B87-70A9-D92DF7B9B748}"/>
              </a:ext>
            </a:extLst>
          </p:cNvPr>
          <p:cNvGrpSpPr/>
          <p:nvPr/>
        </p:nvGrpSpPr>
        <p:grpSpPr>
          <a:xfrm>
            <a:off x="4495" y="6780549"/>
            <a:ext cx="12184380" cy="76200"/>
            <a:chOff x="4495" y="6780549"/>
            <a:chExt cx="12184380" cy="76200"/>
          </a:xfrm>
        </p:grpSpPr>
        <p:sp>
          <p:nvSpPr>
            <p:cNvPr id="12" name="object 6">
              <a:extLst>
                <a:ext uri="{FF2B5EF4-FFF2-40B4-BE49-F238E27FC236}">
                  <a16:creationId xmlns:a16="http://schemas.microsoft.com/office/drawing/2014/main" id="{699A5FFA-E973-B13E-FDEB-B8126A2893F3}"/>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13" name="object 7">
              <a:extLst>
                <a:ext uri="{FF2B5EF4-FFF2-40B4-BE49-F238E27FC236}">
                  <a16:creationId xmlns:a16="http://schemas.microsoft.com/office/drawing/2014/main" id="{989DEC47-D7DF-6ABC-A6E2-DA643A3A59BA}"/>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14" name="object 8">
              <a:extLst>
                <a:ext uri="{FF2B5EF4-FFF2-40B4-BE49-F238E27FC236}">
                  <a16:creationId xmlns:a16="http://schemas.microsoft.com/office/drawing/2014/main" id="{5C0C2E40-8140-A76F-0D49-34DB58DACCA4}"/>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5" name="object 9">
            <a:extLst>
              <a:ext uri="{FF2B5EF4-FFF2-40B4-BE49-F238E27FC236}">
                <a16:creationId xmlns:a16="http://schemas.microsoft.com/office/drawing/2014/main" id="{560C9B99-976C-0612-D3EC-00D5CBE8D309}"/>
              </a:ext>
            </a:extLst>
          </p:cNvPr>
          <p:cNvGrpSpPr/>
          <p:nvPr/>
        </p:nvGrpSpPr>
        <p:grpSpPr>
          <a:xfrm>
            <a:off x="293905" y="212773"/>
            <a:ext cx="810260" cy="67310"/>
            <a:chOff x="1268266" y="510608"/>
            <a:chExt cx="810260" cy="67310"/>
          </a:xfrm>
        </p:grpSpPr>
        <p:sp>
          <p:nvSpPr>
            <p:cNvPr id="16" name="object 10">
              <a:extLst>
                <a:ext uri="{FF2B5EF4-FFF2-40B4-BE49-F238E27FC236}">
                  <a16:creationId xmlns:a16="http://schemas.microsoft.com/office/drawing/2014/main" id="{9A38FAF9-238E-31D7-C9F9-B4256F4C8C58}"/>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7" name="object 11">
              <a:extLst>
                <a:ext uri="{FF2B5EF4-FFF2-40B4-BE49-F238E27FC236}">
                  <a16:creationId xmlns:a16="http://schemas.microsoft.com/office/drawing/2014/main" id="{538D36DB-91B0-4A46-7B2E-B2AD70EDF576}"/>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8" name="object 12">
              <a:extLst>
                <a:ext uri="{FF2B5EF4-FFF2-40B4-BE49-F238E27FC236}">
                  <a16:creationId xmlns:a16="http://schemas.microsoft.com/office/drawing/2014/main" id="{01BE57F8-C77F-BE62-4F8C-1BCE0B9ED8C1}"/>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4007072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191271"/>
            <a:ext cx="10002597" cy="1508105"/>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r>
              <a:rPr lang="es-MX" sz="2800" dirty="0"/>
              <a:t>4.7.- Plan Institucional de Archivos -PINAR </a:t>
            </a:r>
          </a:p>
          <a:p>
            <a:endParaRPr lang="es-MX" dirty="0"/>
          </a:p>
          <a:p>
            <a:r>
              <a:rPr lang="es-MX" sz="2000" dirty="0">
                <a:solidFill>
                  <a:schemeClr val="tx1"/>
                </a:solidFill>
              </a:rPr>
              <a:t>Francisco Basto</a:t>
            </a:r>
          </a:p>
          <a:p>
            <a:r>
              <a:rPr lang="es-MX" sz="2000" b="0" dirty="0">
                <a:solidFill>
                  <a:schemeClr val="tx1"/>
                </a:solidFill>
              </a:rPr>
              <a:t>Grupo de Gestión Documental y Biblioteca</a:t>
            </a:r>
            <a:endParaRPr lang="es-CO" sz="2000" b="0" dirty="0">
              <a:solidFill>
                <a:schemeClr val="tx1"/>
              </a:solidFill>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565939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CuadroTexto"/>
          <p:cNvSpPr txBox="1"/>
          <p:nvPr/>
        </p:nvSpPr>
        <p:spPr>
          <a:xfrm>
            <a:off x="496470" y="1113136"/>
            <a:ext cx="11034944" cy="5355312"/>
          </a:xfrm>
          <a:prstGeom prst="rect">
            <a:avLst/>
          </a:prstGeom>
          <a:noFill/>
          <a:ln>
            <a:noFill/>
          </a:ln>
          <a:scene3d>
            <a:camera prst="orthographicFront"/>
            <a:lightRig rig="soft" dir="tl">
              <a:rot lat="0" lon="0" rev="0"/>
            </a:lightRig>
          </a:scene3d>
          <a:sp3d extrusionH="76200">
            <a:extrusionClr>
              <a:schemeClr val="tx1"/>
            </a:extrusionClr>
          </a:sp3d>
        </p:spPr>
        <p:txBody>
          <a:bodyPr wrap="square" rtlCol="0">
            <a:spAutoFit/>
          </a:bodyPr>
          <a:lstStyle/>
          <a:p>
            <a:pPr algn="just"/>
            <a:r>
              <a:rPr lang="es-MX" b="1" dirty="0">
                <a:ln w="1905"/>
                <a:effectLst>
                  <a:innerShdw blurRad="69850" dist="43180" dir="5400000">
                    <a:srgbClr val="000000">
                      <a:alpha val="65000"/>
                    </a:srgbClr>
                  </a:innerShdw>
                </a:effectLst>
                <a:latin typeface="Montserrat" pitchFamily="2" charset="0"/>
                <a:cs typeface="Arial" pitchFamily="34" charset="0"/>
              </a:rPr>
              <a:t> </a:t>
            </a:r>
            <a:r>
              <a:rPr lang="es-CO" b="1" dirty="0">
                <a:ln w="1905"/>
                <a:effectLst>
                  <a:innerShdw blurRad="69850" dist="43180" dir="5400000">
                    <a:srgbClr val="000000">
                      <a:alpha val="65000"/>
                    </a:srgbClr>
                  </a:innerShdw>
                </a:effectLst>
                <a:latin typeface="Montserrat" pitchFamily="2" charset="0"/>
                <a:cs typeface="Arial" pitchFamily="34" charset="0"/>
              </a:rPr>
              <a:t>El Plan Institucional de Archivos-PINAR:  </a:t>
            </a:r>
            <a:r>
              <a:rPr lang="es-ES" dirty="0">
                <a:ln w="1905"/>
                <a:effectLst>
                  <a:innerShdw blurRad="69850" dist="43180" dir="5400000">
                    <a:srgbClr val="000000">
                      <a:alpha val="65000"/>
                    </a:srgbClr>
                  </a:innerShdw>
                </a:effectLst>
                <a:latin typeface="Montserrat" pitchFamily="2" charset="0"/>
                <a:cs typeface="Arial" pitchFamily="34" charset="0"/>
              </a:rPr>
              <a:t>E</a:t>
            </a:r>
            <a:r>
              <a:rPr lang="es-ES" dirty="0">
                <a:latin typeface="Montserrat" pitchFamily="2" charset="0"/>
              </a:rPr>
              <a:t>n desarrollo de la Ley 594 de 2000 – Ley General de Archivos, especialmente el Artículo 4 “Principios Generales”, de la Ley 1712 de 2014 – Ley de Transparencia y del Derecho de Acceso a la Información Pública Nacional, especialmente en el Artículo 16 “Archivos” y del Decreto 1080 de 2015 principalmente en el </a:t>
            </a:r>
            <a:r>
              <a:rPr lang="es-CO" b="0" i="0" dirty="0">
                <a:solidFill>
                  <a:srgbClr val="000000"/>
                </a:solidFill>
                <a:effectLst/>
                <a:latin typeface="Montserrat" pitchFamily="2" charset="0"/>
              </a:rPr>
              <a:t>Artículo 2.8.2.5.8.</a:t>
            </a:r>
            <a:endParaRPr lang="es-ES" dirty="0">
              <a:latin typeface="Montserrat" pitchFamily="2" charset="0"/>
            </a:endParaRPr>
          </a:p>
          <a:p>
            <a:pPr algn="just"/>
            <a:endParaRPr lang="es-CO" b="1" dirty="0">
              <a:ln w="1905"/>
              <a:effectLst>
                <a:innerShdw blurRad="69850" dist="43180" dir="5400000">
                  <a:srgbClr val="000000">
                    <a:alpha val="65000"/>
                  </a:srgbClr>
                </a:innerShdw>
              </a:effectLst>
              <a:latin typeface="Montserrat" pitchFamily="2" charset="0"/>
              <a:cs typeface="Arial" pitchFamily="34" charset="0"/>
            </a:endParaRPr>
          </a:p>
          <a:p>
            <a:pPr algn="just"/>
            <a:r>
              <a:rPr lang="es-CO" dirty="0">
                <a:ln w="1905"/>
                <a:effectLst>
                  <a:innerShdw blurRad="69850" dist="43180" dir="5400000">
                    <a:srgbClr val="000000">
                      <a:alpha val="65000"/>
                    </a:srgbClr>
                  </a:innerShdw>
                </a:effectLst>
                <a:latin typeface="Montserrat" pitchFamily="2" charset="0"/>
                <a:cs typeface="Arial" pitchFamily="34" charset="0"/>
              </a:rPr>
              <a:t>I</a:t>
            </a:r>
            <a:r>
              <a:rPr lang="es-ES" dirty="0" err="1">
                <a:latin typeface="Montserrat" pitchFamily="2" charset="0"/>
              </a:rPr>
              <a:t>nstrumento</a:t>
            </a:r>
            <a:r>
              <a:rPr lang="es-ES" dirty="0">
                <a:latin typeface="Montserrat" pitchFamily="2" charset="0"/>
              </a:rPr>
              <a:t> para la planeación de la función archivística, el cual se articula con los demás planes y proyectos estratégicos previstos por la Ministerio, el cual brinda los siguientes beneficios: </a:t>
            </a:r>
          </a:p>
          <a:p>
            <a:pPr algn="just"/>
            <a:endParaRPr lang="es-ES" dirty="0">
              <a:ln w="1905"/>
              <a:effectLst>
                <a:innerShdw blurRad="69850" dist="43180" dir="5400000">
                  <a:srgbClr val="000000">
                    <a:alpha val="65000"/>
                  </a:srgbClr>
                </a:innerShdw>
              </a:effectLst>
              <a:latin typeface="Montserrat" pitchFamily="2" charset="0"/>
              <a:cs typeface="Arial" pitchFamily="34" charset="0"/>
            </a:endParaRPr>
          </a:p>
          <a:p>
            <a:pPr algn="just"/>
            <a:r>
              <a:rPr lang="es-ES" dirty="0">
                <a:latin typeface="Montserrat" pitchFamily="2" charset="0"/>
              </a:rPr>
              <a:t>• Contar con un marco de referencia para la planeación y el desarrollo de la función archivística. </a:t>
            </a:r>
          </a:p>
          <a:p>
            <a:pPr algn="just"/>
            <a:r>
              <a:rPr lang="es-ES" dirty="0">
                <a:latin typeface="Montserrat" pitchFamily="2" charset="0"/>
              </a:rPr>
              <a:t>• Definir con claridad los objetivos y metas a corto, mediano y largo plazo de la función archivística. </a:t>
            </a:r>
          </a:p>
          <a:p>
            <a:pPr algn="just"/>
            <a:r>
              <a:rPr lang="es-ES" dirty="0">
                <a:latin typeface="Montserrat" pitchFamily="2" charset="0"/>
              </a:rPr>
              <a:t>• Optimizar el uso de los recursos previstos para la gestión y procesos archivísticos en el Plan Estratégico Institucional y el Plan de Acción Anual. </a:t>
            </a:r>
          </a:p>
          <a:p>
            <a:pPr algn="just"/>
            <a:r>
              <a:rPr lang="es-ES" dirty="0">
                <a:latin typeface="Montserrat" pitchFamily="2" charset="0"/>
              </a:rPr>
              <a:t>• Mejorar la eficiencia administrativa e incrementar la productividad organizacional. </a:t>
            </a:r>
          </a:p>
          <a:p>
            <a:pPr algn="just"/>
            <a:r>
              <a:rPr lang="es-ES" dirty="0">
                <a:latin typeface="Montserrat" pitchFamily="2" charset="0"/>
              </a:rPr>
              <a:t>• Articular y coordinar los planes, programas, proyectos y modelos relacionados con la gestión documental y la función archivística. </a:t>
            </a:r>
          </a:p>
          <a:p>
            <a:pPr algn="just"/>
            <a:r>
              <a:rPr lang="es-ES" dirty="0">
                <a:latin typeface="Montserrat" pitchFamily="2" charset="0"/>
              </a:rPr>
              <a:t>• Facilitar el seguimiento, medición y mejora de los planes y proyectos formulados.</a:t>
            </a:r>
            <a:endParaRPr lang="es-CO" dirty="0">
              <a:ln w="1905"/>
              <a:effectLst>
                <a:innerShdw blurRad="69850" dist="43180" dir="5400000">
                  <a:srgbClr val="000000">
                    <a:alpha val="65000"/>
                  </a:srgbClr>
                </a:innerShdw>
              </a:effectLst>
              <a:latin typeface="Montserrat" pitchFamily="2" charset="0"/>
              <a:cs typeface="Arial" pitchFamily="34" charset="0"/>
            </a:endParaRPr>
          </a:p>
        </p:txBody>
      </p:sp>
      <p:sp>
        <p:nvSpPr>
          <p:cNvPr id="2" name="object 4">
            <a:extLst>
              <a:ext uri="{FF2B5EF4-FFF2-40B4-BE49-F238E27FC236}">
                <a16:creationId xmlns:a16="http://schemas.microsoft.com/office/drawing/2014/main" id="{3F749ECD-4514-2389-F563-F0CC85695CFF}"/>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3" name="object 5">
            <a:extLst>
              <a:ext uri="{FF2B5EF4-FFF2-40B4-BE49-F238E27FC236}">
                <a16:creationId xmlns:a16="http://schemas.microsoft.com/office/drawing/2014/main" id="{87B10EDA-3F4D-7408-F1AA-B2C2F8ECC836}"/>
              </a:ext>
            </a:extLst>
          </p:cNvPr>
          <p:cNvGrpSpPr/>
          <p:nvPr/>
        </p:nvGrpSpPr>
        <p:grpSpPr>
          <a:xfrm>
            <a:off x="4495" y="6780549"/>
            <a:ext cx="12184380" cy="76200"/>
            <a:chOff x="4495" y="6780549"/>
            <a:chExt cx="12184380" cy="76200"/>
          </a:xfrm>
        </p:grpSpPr>
        <p:sp>
          <p:nvSpPr>
            <p:cNvPr id="4" name="object 6">
              <a:extLst>
                <a:ext uri="{FF2B5EF4-FFF2-40B4-BE49-F238E27FC236}">
                  <a16:creationId xmlns:a16="http://schemas.microsoft.com/office/drawing/2014/main" id="{37863A6B-D1EF-CB40-9F3C-EDAA1DC73D7B}"/>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5" name="object 7">
              <a:extLst>
                <a:ext uri="{FF2B5EF4-FFF2-40B4-BE49-F238E27FC236}">
                  <a16:creationId xmlns:a16="http://schemas.microsoft.com/office/drawing/2014/main" id="{1F6FA549-BD8A-0ABA-AFE8-D74BDABDFC10}"/>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6" name="object 8">
              <a:extLst>
                <a:ext uri="{FF2B5EF4-FFF2-40B4-BE49-F238E27FC236}">
                  <a16:creationId xmlns:a16="http://schemas.microsoft.com/office/drawing/2014/main" id="{40AE99A7-B40D-7743-C565-CEFB27496454}"/>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7" name="object 9">
            <a:extLst>
              <a:ext uri="{FF2B5EF4-FFF2-40B4-BE49-F238E27FC236}">
                <a16:creationId xmlns:a16="http://schemas.microsoft.com/office/drawing/2014/main" id="{33C547F4-C0C7-9BB5-8CA0-57F52D57074C}"/>
              </a:ext>
            </a:extLst>
          </p:cNvPr>
          <p:cNvGrpSpPr/>
          <p:nvPr/>
        </p:nvGrpSpPr>
        <p:grpSpPr>
          <a:xfrm>
            <a:off x="293905" y="212773"/>
            <a:ext cx="810260" cy="67310"/>
            <a:chOff x="1268266" y="510608"/>
            <a:chExt cx="810260" cy="67310"/>
          </a:xfrm>
        </p:grpSpPr>
        <p:sp>
          <p:nvSpPr>
            <p:cNvPr id="8" name="object 10">
              <a:extLst>
                <a:ext uri="{FF2B5EF4-FFF2-40B4-BE49-F238E27FC236}">
                  <a16:creationId xmlns:a16="http://schemas.microsoft.com/office/drawing/2014/main" id="{4DB779FA-544A-7FB7-44F3-A703BC4ED83A}"/>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9" name="object 11">
              <a:extLst>
                <a:ext uri="{FF2B5EF4-FFF2-40B4-BE49-F238E27FC236}">
                  <a16:creationId xmlns:a16="http://schemas.microsoft.com/office/drawing/2014/main" id="{34C6C8E8-07EA-2DD3-DF98-BCC27AB679A9}"/>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0" name="object 12">
              <a:extLst>
                <a:ext uri="{FF2B5EF4-FFF2-40B4-BE49-F238E27FC236}">
                  <a16:creationId xmlns:a16="http://schemas.microsoft.com/office/drawing/2014/main" id="{80EF811F-4FF5-C8BC-2D9D-4C8CD2994C26}"/>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2550952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CuadroTexto"/>
          <p:cNvSpPr txBox="1"/>
          <p:nvPr/>
        </p:nvSpPr>
        <p:spPr>
          <a:xfrm>
            <a:off x="577049" y="1723016"/>
            <a:ext cx="11037902" cy="4247317"/>
          </a:xfrm>
          <a:prstGeom prst="rect">
            <a:avLst/>
          </a:prstGeom>
          <a:noFill/>
          <a:ln>
            <a:noFill/>
          </a:ln>
          <a:scene3d>
            <a:camera prst="orthographicFront"/>
            <a:lightRig rig="soft" dir="tl">
              <a:rot lat="0" lon="0" rev="0"/>
            </a:lightRig>
          </a:scene3d>
          <a:sp3d extrusionH="76200">
            <a:extrusionClr>
              <a:schemeClr val="tx1"/>
            </a:extrusionClr>
          </a:sp3d>
        </p:spPr>
        <p:txBody>
          <a:bodyPr wrap="square" rtlCol="0">
            <a:spAutoFit/>
          </a:bodyPr>
          <a:lstStyle/>
          <a:p>
            <a:pPr algn="just"/>
            <a:r>
              <a:rPr lang="es-CO" dirty="0">
                <a:ln w="1905"/>
                <a:effectLst>
                  <a:innerShdw blurRad="69850" dist="43180" dir="5400000">
                    <a:srgbClr val="000000">
                      <a:alpha val="65000"/>
                    </a:srgbClr>
                  </a:innerShdw>
                </a:effectLst>
                <a:latin typeface="Montserrat" pitchFamily="2" charset="0"/>
                <a:cs typeface="Arial" pitchFamily="34" charset="0"/>
              </a:rPr>
              <a:t>El Plan Institucional de Archivos-PINAR V2 vigencia 2020-2022 del Grupo de Gestión Documental y Biblioteca, actualmente se encuentra aprobado por el Comité Institucional de Gestión y Desempeño, Acta No 2. julio 16 de 2020 y publicado en la pagina web del Ministerio de Agricultura, sección de Gestión Documental-Instrumentos Archivísticos-Pinar.</a:t>
            </a:r>
          </a:p>
          <a:p>
            <a:pPr algn="just"/>
            <a:endParaRPr lang="es-CO" dirty="0">
              <a:ln w="1905"/>
              <a:effectLst>
                <a:innerShdw blurRad="69850" dist="43180" dir="5400000">
                  <a:srgbClr val="000000">
                    <a:alpha val="65000"/>
                  </a:srgbClr>
                </a:innerShdw>
              </a:effectLst>
              <a:latin typeface="Montserrat" pitchFamily="2" charset="0"/>
              <a:cs typeface="Arial" pitchFamily="34" charset="0"/>
            </a:endParaRPr>
          </a:p>
          <a:p>
            <a:pPr algn="just"/>
            <a:r>
              <a:rPr lang="es-CO" dirty="0">
                <a:ln w="1905"/>
                <a:effectLst>
                  <a:innerShdw blurRad="69850" dist="43180" dir="5400000">
                    <a:srgbClr val="000000">
                      <a:alpha val="65000"/>
                    </a:srgbClr>
                  </a:innerShdw>
                </a:effectLst>
                <a:latin typeface="Montserrat" pitchFamily="2" charset="0"/>
                <a:cs typeface="Arial" pitchFamily="34" charset="0"/>
              </a:rPr>
              <a:t>Este Instrumento Archivístico se presenta al comité como versión No. 3 con las actividades actualizadas para la ejecución del PINAR, las cuales se ejecutaran dentro de las vigencias 2023 al 2026, de conformidad con el Mapa de ruta establecido en la planificación de los tres proyectos a desarrollar:</a:t>
            </a:r>
          </a:p>
          <a:p>
            <a:pPr algn="just"/>
            <a:endParaRPr lang="es-CO" dirty="0">
              <a:ln w="1905"/>
              <a:effectLst>
                <a:innerShdw blurRad="69850" dist="43180" dir="5400000">
                  <a:srgbClr val="000000">
                    <a:alpha val="65000"/>
                  </a:srgbClr>
                </a:innerShdw>
              </a:effectLst>
              <a:latin typeface="Montserrat" pitchFamily="2" charset="0"/>
              <a:cs typeface="Arial" pitchFamily="34" charset="0"/>
            </a:endParaRPr>
          </a:p>
          <a:p>
            <a:pPr marL="342900" indent="-342900" algn="just">
              <a:buFont typeface="Courier New" panose="02070309020205020404" pitchFamily="49" charset="0"/>
              <a:buChar char="o"/>
            </a:pPr>
            <a:r>
              <a:rPr lang="es-CO" dirty="0">
                <a:effectLst/>
                <a:latin typeface="Montserrat" pitchFamily="2" charset="0"/>
                <a:ea typeface="Calibri" panose="020F0502020204030204" pitchFamily="34" charset="0"/>
                <a:cs typeface="Times New Roman" panose="02020603050405020304" pitchFamily="18" charset="0"/>
              </a:rPr>
              <a:t>Sistema de Gestión Documental Electrónico de Archivos – SGDEA</a:t>
            </a:r>
            <a:endParaRPr lang="es-CO" dirty="0">
              <a:ln w="1905"/>
              <a:effectLst>
                <a:innerShdw blurRad="69850" dist="43180" dir="5400000">
                  <a:srgbClr val="000000">
                    <a:alpha val="65000"/>
                  </a:srgbClr>
                </a:innerShdw>
              </a:effectLst>
              <a:latin typeface="Montserrat" pitchFamily="2" charset="0"/>
              <a:ea typeface="Calibri" panose="020F0502020204030204" pitchFamily="34" charset="0"/>
              <a:cs typeface="Arial" pitchFamily="34" charset="0"/>
            </a:endParaRPr>
          </a:p>
          <a:p>
            <a:pPr marL="342900" indent="-342900" algn="just">
              <a:buFont typeface="Courier New" panose="02070309020205020404" pitchFamily="49" charset="0"/>
              <a:buChar char="o"/>
            </a:pPr>
            <a:r>
              <a:rPr lang="es-419" dirty="0">
                <a:solidFill>
                  <a:srgbClr val="000000"/>
                </a:solidFill>
                <a:effectLst/>
                <a:latin typeface="Montserrat" pitchFamily="2" charset="0"/>
                <a:ea typeface="Times New Roman" panose="02020603050405020304" pitchFamily="18" charset="0"/>
                <a:cs typeface="Calibri" panose="020F0502020204030204" pitchFamily="34" charset="0"/>
              </a:rPr>
              <a:t>Elaborar o Actualizar los Instrumentos Archivísticos</a:t>
            </a:r>
            <a:endParaRPr lang="es-CO" dirty="0">
              <a:ln w="1905"/>
              <a:solidFill>
                <a:srgbClr val="000000"/>
              </a:solidFill>
              <a:effectLst>
                <a:innerShdw blurRad="69850" dist="43180" dir="5400000">
                  <a:srgbClr val="000000">
                    <a:alpha val="65000"/>
                  </a:srgbClr>
                </a:innerShdw>
              </a:effectLst>
              <a:latin typeface="Montserrat" pitchFamily="2" charset="0"/>
              <a:ea typeface="Times New Roman" panose="02020603050405020304" pitchFamily="18" charset="0"/>
              <a:cs typeface="Arial" pitchFamily="34" charset="0"/>
            </a:endParaRPr>
          </a:p>
          <a:p>
            <a:pPr marL="342900" indent="-342900" algn="just">
              <a:buFont typeface="Courier New" panose="02070309020205020404" pitchFamily="49" charset="0"/>
              <a:buChar char="o"/>
            </a:pPr>
            <a:r>
              <a:rPr lang="es-CO" dirty="0">
                <a:effectLst/>
                <a:latin typeface="Montserrat" pitchFamily="2" charset="0"/>
                <a:ea typeface="Calibri" panose="020F0502020204030204" pitchFamily="34" charset="0"/>
                <a:cs typeface="Times New Roman" panose="02020603050405020304" pitchFamily="18" charset="0"/>
              </a:rPr>
              <a:t>Implementar el Sistema Integrado de Conservación – SIC, ( el Plan de Conservación Documental y el Plan de Preservación digital a largo plazo.)</a:t>
            </a:r>
            <a:endParaRPr lang="es-CO" dirty="0">
              <a:ln w="1905"/>
              <a:effectLst>
                <a:innerShdw blurRad="69850" dist="43180" dir="5400000">
                  <a:srgbClr val="000000">
                    <a:alpha val="65000"/>
                  </a:srgbClr>
                </a:innerShdw>
              </a:effectLst>
              <a:latin typeface="Montserrat" pitchFamily="2" charset="0"/>
              <a:cs typeface="Arial" pitchFamily="34" charset="0"/>
            </a:endParaRPr>
          </a:p>
          <a:p>
            <a:pPr algn="just"/>
            <a:r>
              <a:rPr lang="es-CO" dirty="0">
                <a:ln w="1905"/>
                <a:effectLst>
                  <a:innerShdw blurRad="69850" dist="43180" dir="5400000">
                    <a:srgbClr val="000000">
                      <a:alpha val="65000"/>
                    </a:srgbClr>
                  </a:innerShdw>
                </a:effectLst>
                <a:latin typeface="Montserrat" pitchFamily="2" charset="0"/>
                <a:cs typeface="Arial" pitchFamily="34" charset="0"/>
              </a:rPr>
              <a:t> </a:t>
            </a:r>
          </a:p>
        </p:txBody>
      </p:sp>
      <p:sp>
        <p:nvSpPr>
          <p:cNvPr id="2" name="object 4">
            <a:extLst>
              <a:ext uri="{FF2B5EF4-FFF2-40B4-BE49-F238E27FC236}">
                <a16:creationId xmlns:a16="http://schemas.microsoft.com/office/drawing/2014/main" id="{5DF5521D-83EF-CC86-6928-A779DEEB8689}"/>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3" name="object 5">
            <a:extLst>
              <a:ext uri="{FF2B5EF4-FFF2-40B4-BE49-F238E27FC236}">
                <a16:creationId xmlns:a16="http://schemas.microsoft.com/office/drawing/2014/main" id="{EFA23610-8DA9-BA14-1F6D-292408F0EC6F}"/>
              </a:ext>
            </a:extLst>
          </p:cNvPr>
          <p:cNvGrpSpPr/>
          <p:nvPr/>
        </p:nvGrpSpPr>
        <p:grpSpPr>
          <a:xfrm>
            <a:off x="4495" y="6780549"/>
            <a:ext cx="12184380" cy="76200"/>
            <a:chOff x="4495" y="6780549"/>
            <a:chExt cx="12184380" cy="76200"/>
          </a:xfrm>
        </p:grpSpPr>
        <p:sp>
          <p:nvSpPr>
            <p:cNvPr id="4" name="object 6">
              <a:extLst>
                <a:ext uri="{FF2B5EF4-FFF2-40B4-BE49-F238E27FC236}">
                  <a16:creationId xmlns:a16="http://schemas.microsoft.com/office/drawing/2014/main" id="{7923BDDC-5C76-17AF-B337-C11A1A442AB0}"/>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5" name="object 7">
              <a:extLst>
                <a:ext uri="{FF2B5EF4-FFF2-40B4-BE49-F238E27FC236}">
                  <a16:creationId xmlns:a16="http://schemas.microsoft.com/office/drawing/2014/main" id="{2AE03617-3A8E-2E7B-9DD6-D3D817FD6EA7}"/>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6" name="object 8">
              <a:extLst>
                <a:ext uri="{FF2B5EF4-FFF2-40B4-BE49-F238E27FC236}">
                  <a16:creationId xmlns:a16="http://schemas.microsoft.com/office/drawing/2014/main" id="{C0FF26D9-0062-C791-A0D4-A2E1D79A3E4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7" name="object 9">
            <a:extLst>
              <a:ext uri="{FF2B5EF4-FFF2-40B4-BE49-F238E27FC236}">
                <a16:creationId xmlns:a16="http://schemas.microsoft.com/office/drawing/2014/main" id="{7BC54E7B-2AF0-309F-EAAD-80DAFE0490FD}"/>
              </a:ext>
            </a:extLst>
          </p:cNvPr>
          <p:cNvGrpSpPr/>
          <p:nvPr/>
        </p:nvGrpSpPr>
        <p:grpSpPr>
          <a:xfrm>
            <a:off x="293905" y="212773"/>
            <a:ext cx="810260" cy="67310"/>
            <a:chOff x="1268266" y="510608"/>
            <a:chExt cx="810260" cy="67310"/>
          </a:xfrm>
        </p:grpSpPr>
        <p:sp>
          <p:nvSpPr>
            <p:cNvPr id="8" name="object 10">
              <a:extLst>
                <a:ext uri="{FF2B5EF4-FFF2-40B4-BE49-F238E27FC236}">
                  <a16:creationId xmlns:a16="http://schemas.microsoft.com/office/drawing/2014/main" id="{E10D90EA-056D-4649-E0FC-0C5AC12F0B43}"/>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9" name="object 11">
              <a:extLst>
                <a:ext uri="{FF2B5EF4-FFF2-40B4-BE49-F238E27FC236}">
                  <a16:creationId xmlns:a16="http://schemas.microsoft.com/office/drawing/2014/main" id="{F49359FD-F1D7-88E0-EF7D-EF901A6FAB0F}"/>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0" name="object 12">
              <a:extLst>
                <a:ext uri="{FF2B5EF4-FFF2-40B4-BE49-F238E27FC236}">
                  <a16:creationId xmlns:a16="http://schemas.microsoft.com/office/drawing/2014/main" id="{BBE2A67F-0FF2-E4B1-C839-FF3FA65EB404}"/>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1327809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F192421-AD4A-488F-86FC-D65350483C4C}"/>
              </a:ext>
            </a:extLst>
          </p:cNvPr>
          <p:cNvPicPr>
            <a:picLocks noChangeAspect="1"/>
          </p:cNvPicPr>
          <p:nvPr/>
        </p:nvPicPr>
        <p:blipFill rotWithShape="1">
          <a:blip r:embed="rId3"/>
          <a:srcRect t="3584" r="726"/>
          <a:stretch/>
        </p:blipFill>
        <p:spPr>
          <a:xfrm>
            <a:off x="496470" y="1864462"/>
            <a:ext cx="10788782" cy="4691203"/>
          </a:xfrm>
          <a:prstGeom prst="rect">
            <a:avLst/>
          </a:prstGeom>
        </p:spPr>
      </p:pic>
      <p:sp>
        <p:nvSpPr>
          <p:cNvPr id="6" name="CuadroTexto 5">
            <a:extLst>
              <a:ext uri="{FF2B5EF4-FFF2-40B4-BE49-F238E27FC236}">
                <a16:creationId xmlns:a16="http://schemas.microsoft.com/office/drawing/2014/main" id="{FE6C11CD-0750-4D7B-8BC6-5617ACEBE472}"/>
              </a:ext>
            </a:extLst>
          </p:cNvPr>
          <p:cNvSpPr txBox="1"/>
          <p:nvPr/>
        </p:nvSpPr>
        <p:spPr>
          <a:xfrm>
            <a:off x="496470" y="928010"/>
            <a:ext cx="10871887" cy="830997"/>
          </a:xfrm>
          <a:prstGeom prst="rect">
            <a:avLst/>
          </a:prstGeom>
          <a:noFill/>
        </p:spPr>
        <p:txBody>
          <a:bodyPr wrap="none" rtlCol="0">
            <a:spAutoFit/>
          </a:bodyPr>
          <a:lstStyle/>
          <a:p>
            <a:r>
              <a:rPr lang="es-CO" sz="1600" dirty="0">
                <a:solidFill>
                  <a:sysClr val="windowText" lastClr="000000"/>
                </a:solidFill>
                <a:latin typeface="Montserrat" pitchFamily="2" charset="0"/>
              </a:rPr>
              <a:t>Publicación y Link del PINAR</a:t>
            </a:r>
          </a:p>
          <a:p>
            <a:endParaRPr lang="es-CO" sz="1600" dirty="0">
              <a:solidFill>
                <a:sysClr val="windowText" lastClr="000000"/>
              </a:solidFill>
              <a:latin typeface="Montserrat" pitchFamily="2" charset="0"/>
            </a:endParaRPr>
          </a:p>
          <a:p>
            <a:r>
              <a:rPr lang="es-CO" sz="1600" dirty="0">
                <a:solidFill>
                  <a:sysClr val="windowText" lastClr="000000"/>
                </a:solidFill>
                <a:latin typeface="Montserrat" pitchFamily="2" charset="0"/>
              </a:rPr>
              <a:t>https://www.minagricultura.gov.co/planeacion-control-gestion/Documents/PINAR_MADR_V2_2020_.pdf</a:t>
            </a:r>
          </a:p>
        </p:txBody>
      </p:sp>
      <p:sp>
        <p:nvSpPr>
          <p:cNvPr id="2" name="object 4">
            <a:extLst>
              <a:ext uri="{FF2B5EF4-FFF2-40B4-BE49-F238E27FC236}">
                <a16:creationId xmlns:a16="http://schemas.microsoft.com/office/drawing/2014/main" id="{8E5F9184-4B33-1F14-B590-D203E33B1D09}"/>
              </a:ext>
            </a:extLst>
          </p:cNvPr>
          <p:cNvSpPr/>
          <p:nvPr/>
        </p:nvSpPr>
        <p:spPr>
          <a:xfrm>
            <a:off x="8432519" y="212773"/>
            <a:ext cx="3465576" cy="588263"/>
          </a:xfrm>
          <a:prstGeom prst="rect">
            <a:avLst/>
          </a:prstGeom>
          <a:blipFill>
            <a:blip r:embed="rId4"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1814F0F5-0380-17A2-46C7-EDDCCC28C7A2}"/>
              </a:ext>
            </a:extLst>
          </p:cNvPr>
          <p:cNvGrpSpPr/>
          <p:nvPr/>
        </p:nvGrpSpPr>
        <p:grpSpPr>
          <a:xfrm>
            <a:off x="4495" y="6780549"/>
            <a:ext cx="12184380" cy="76200"/>
            <a:chOff x="4495" y="6780549"/>
            <a:chExt cx="12184380" cy="76200"/>
          </a:xfrm>
        </p:grpSpPr>
        <p:sp>
          <p:nvSpPr>
            <p:cNvPr id="5" name="object 6">
              <a:extLst>
                <a:ext uri="{FF2B5EF4-FFF2-40B4-BE49-F238E27FC236}">
                  <a16:creationId xmlns:a16="http://schemas.microsoft.com/office/drawing/2014/main" id="{233C1184-3F54-3341-E2DA-056885574C09}"/>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8" name="object 7">
              <a:extLst>
                <a:ext uri="{FF2B5EF4-FFF2-40B4-BE49-F238E27FC236}">
                  <a16:creationId xmlns:a16="http://schemas.microsoft.com/office/drawing/2014/main" id="{EC88A138-BA9A-39C4-84A1-71D81B70F706}"/>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9" name="object 8">
              <a:extLst>
                <a:ext uri="{FF2B5EF4-FFF2-40B4-BE49-F238E27FC236}">
                  <a16:creationId xmlns:a16="http://schemas.microsoft.com/office/drawing/2014/main" id="{9F7B0A47-552C-B274-ADA1-8DB91C9A0A2D}"/>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0" name="object 9">
            <a:extLst>
              <a:ext uri="{FF2B5EF4-FFF2-40B4-BE49-F238E27FC236}">
                <a16:creationId xmlns:a16="http://schemas.microsoft.com/office/drawing/2014/main" id="{3FC8B129-BE1E-7690-650A-D74A28E22FEF}"/>
              </a:ext>
            </a:extLst>
          </p:cNvPr>
          <p:cNvGrpSpPr/>
          <p:nvPr/>
        </p:nvGrpSpPr>
        <p:grpSpPr>
          <a:xfrm>
            <a:off x="293905" y="212773"/>
            <a:ext cx="810260" cy="67310"/>
            <a:chOff x="1268266" y="510608"/>
            <a:chExt cx="810260" cy="67310"/>
          </a:xfrm>
        </p:grpSpPr>
        <p:sp>
          <p:nvSpPr>
            <p:cNvPr id="11" name="object 10">
              <a:extLst>
                <a:ext uri="{FF2B5EF4-FFF2-40B4-BE49-F238E27FC236}">
                  <a16:creationId xmlns:a16="http://schemas.microsoft.com/office/drawing/2014/main" id="{B52C263B-37EC-E51B-C80D-6BCCDF113D46}"/>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2" name="object 11">
              <a:extLst>
                <a:ext uri="{FF2B5EF4-FFF2-40B4-BE49-F238E27FC236}">
                  <a16:creationId xmlns:a16="http://schemas.microsoft.com/office/drawing/2014/main" id="{5556DF83-9DC5-FA8B-DCF2-8BD42315FF22}"/>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3" name="object 12">
              <a:extLst>
                <a:ext uri="{FF2B5EF4-FFF2-40B4-BE49-F238E27FC236}">
                  <a16:creationId xmlns:a16="http://schemas.microsoft.com/office/drawing/2014/main" id="{E2CE202C-921D-24F2-2903-75AF4DD87844}"/>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26517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191271"/>
            <a:ext cx="10002597" cy="2246769"/>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pPr marL="263525"/>
            <a:r>
              <a:rPr lang="es-MX" sz="2400" dirty="0">
                <a:effectLst/>
                <a:ea typeface="Calibri" panose="020F0502020204030204" pitchFamily="34" charset="0"/>
              </a:rPr>
              <a:t>4.8. </a:t>
            </a:r>
            <a:r>
              <a:rPr lang="es-MX" sz="2800" dirty="0">
                <a:effectLst/>
                <a:ea typeface="Calibri" panose="020F0502020204030204" pitchFamily="34" charset="0"/>
              </a:rPr>
              <a:t>- Plan Anticorrupción y de Atención al Ciudadano para aprobación del CIGD</a:t>
            </a:r>
          </a:p>
          <a:p>
            <a:pPr marL="263525"/>
            <a:endParaRPr lang="es-CO" sz="2800" dirty="0">
              <a:effectLst/>
              <a:ea typeface="Calibri" panose="020F0502020204030204" pitchFamily="34" charset="0"/>
            </a:endParaRPr>
          </a:p>
          <a:p>
            <a:pPr marL="263525"/>
            <a:r>
              <a:rPr lang="es-MX" sz="2800" dirty="0"/>
              <a:t>Componentes Plan Anticorrupción y de Atención al Ciudadano</a:t>
            </a:r>
            <a:endParaRPr lang="es-CO" sz="2800" dirty="0"/>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2470206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191271"/>
            <a:ext cx="10002597" cy="1508105"/>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pPr marL="263525" lvl="0">
              <a:buSzPts val="1000"/>
            </a:pPr>
            <a:r>
              <a:rPr lang="es-MX" sz="2800" dirty="0">
                <a:effectLst/>
                <a:ea typeface="Times New Roman" panose="02020603050405020304" pitchFamily="18" charset="0"/>
              </a:rPr>
              <a:t>Mapa de Riesgos – </a:t>
            </a:r>
            <a:r>
              <a:rPr lang="es-MX" sz="2800" dirty="0"/>
              <a:t>Secretaría General </a:t>
            </a:r>
            <a:r>
              <a:rPr lang="es-MX" sz="2400" b="0" dirty="0">
                <a:effectLst/>
                <a:ea typeface="Times New Roman" panose="02020603050405020304" pitchFamily="18" charset="0"/>
              </a:rPr>
              <a:t>– </a:t>
            </a:r>
          </a:p>
          <a:p>
            <a:pPr marL="541338" lvl="0" indent="-277813">
              <a:buSzPts val="1000"/>
              <a:buFont typeface="Symbol" panose="05050102010706020507" pitchFamily="18" charset="2"/>
              <a:buChar char=""/>
            </a:pPr>
            <a:endParaRPr lang="es-MX" sz="2400" b="0" dirty="0">
              <a:effectLst/>
              <a:ea typeface="Times New Roman" panose="02020603050405020304" pitchFamily="18" charset="0"/>
            </a:endParaRPr>
          </a:p>
          <a:p>
            <a:pPr marL="263525">
              <a:buSzPts val="1000"/>
            </a:pPr>
            <a:r>
              <a:rPr lang="es-MX" sz="2000" dirty="0">
                <a:solidFill>
                  <a:schemeClr val="tx1"/>
                </a:solidFill>
                <a:effectLst/>
                <a:ea typeface="Times New Roman" panose="02020603050405020304" pitchFamily="18" charset="0"/>
              </a:rPr>
              <a:t>Leonardo Muñoz</a:t>
            </a:r>
            <a:endParaRPr lang="es-CO" sz="2000" dirty="0">
              <a:solidFill>
                <a:schemeClr val="tx1"/>
              </a:solidFill>
              <a:effectLst/>
              <a:ea typeface="Calibri" panose="020F0502020204030204" pitchFamily="34" charset="0"/>
            </a:endParaRPr>
          </a:p>
          <a:p>
            <a:pPr marL="263525" lvl="0">
              <a:buSzPts val="1000"/>
            </a:pPr>
            <a:r>
              <a:rPr lang="es-MX" sz="2000" b="0" dirty="0">
                <a:solidFill>
                  <a:schemeClr val="tx1"/>
                </a:solidFill>
                <a:effectLst/>
                <a:ea typeface="Times New Roman" panose="02020603050405020304" pitchFamily="18" charset="0"/>
              </a:rPr>
              <a:t>Grupo Sistema Integrado de Gestión</a:t>
            </a:r>
            <a:endParaRPr lang="es-CO" sz="2000" b="0" dirty="0">
              <a:solidFill>
                <a:schemeClr val="tx1"/>
              </a:solidFill>
              <a:effectLst/>
              <a:ea typeface="Calibri" panose="020F0502020204030204" pitchFamily="34" charset="0"/>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4221876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804CF-B5DD-49F8-AEE8-B75655C34D21}"/>
              </a:ext>
            </a:extLst>
          </p:cNvPr>
          <p:cNvSpPr>
            <a:spLocks noGrp="1"/>
          </p:cNvSpPr>
          <p:nvPr>
            <p:ph type="title"/>
          </p:nvPr>
        </p:nvSpPr>
        <p:spPr>
          <a:xfrm>
            <a:off x="457200" y="937386"/>
            <a:ext cx="7924800" cy="566528"/>
          </a:xfrm>
        </p:spPr>
        <p:txBody>
          <a:bodyPr>
            <a:normAutofit/>
          </a:bodyPr>
          <a:lstStyle/>
          <a:p>
            <a:pPr algn="l"/>
            <a:r>
              <a:rPr lang="es-CO" sz="2400" b="1" dirty="0">
                <a:solidFill>
                  <a:schemeClr val="accent1">
                    <a:lumMod val="75000"/>
                  </a:schemeClr>
                </a:solidFill>
                <a:latin typeface="Montserrat" pitchFamily="2" charset="0"/>
                <a:cs typeface="Calibri" panose="020F0502020204030204" pitchFamily="34" charset="0"/>
              </a:rPr>
              <a:t>Plan Anticorrupción y Atención al Ciudadano</a:t>
            </a:r>
          </a:p>
        </p:txBody>
      </p:sp>
      <p:sp>
        <p:nvSpPr>
          <p:cNvPr id="3" name="Marcador de contenido 2">
            <a:extLst>
              <a:ext uri="{FF2B5EF4-FFF2-40B4-BE49-F238E27FC236}">
                <a16:creationId xmlns:a16="http://schemas.microsoft.com/office/drawing/2014/main" id="{DF847CFB-777E-45D3-B06E-D769061D334C}"/>
              </a:ext>
            </a:extLst>
          </p:cNvPr>
          <p:cNvSpPr>
            <a:spLocks noGrp="1"/>
          </p:cNvSpPr>
          <p:nvPr>
            <p:ph idx="1"/>
          </p:nvPr>
        </p:nvSpPr>
        <p:spPr>
          <a:xfrm>
            <a:off x="457200" y="1503915"/>
            <a:ext cx="11319164" cy="4310702"/>
          </a:xfrm>
        </p:spPr>
        <p:txBody>
          <a:bodyPr>
            <a:noAutofit/>
          </a:bodyPr>
          <a:lstStyle/>
          <a:p>
            <a:pPr marL="0" indent="0">
              <a:buNone/>
            </a:pPr>
            <a:r>
              <a:rPr lang="es-CO" sz="1600" b="1" dirty="0">
                <a:solidFill>
                  <a:schemeClr val="accent1">
                    <a:lumMod val="75000"/>
                  </a:schemeClr>
                </a:solidFill>
                <a:latin typeface="Montserrat" pitchFamily="2" charset="0"/>
                <a:cs typeface="Calibri" panose="020F0502020204030204" pitchFamily="34" charset="0"/>
              </a:rPr>
              <a:t>Componente</a:t>
            </a:r>
            <a:r>
              <a:rPr lang="es-CO" sz="1600" dirty="0">
                <a:solidFill>
                  <a:schemeClr val="accent1">
                    <a:lumMod val="75000"/>
                  </a:schemeClr>
                </a:solidFill>
                <a:latin typeface="Montserrat" pitchFamily="2" charset="0"/>
                <a:cs typeface="Calibri" panose="020F0502020204030204" pitchFamily="34" charset="0"/>
              </a:rPr>
              <a:t>: </a:t>
            </a:r>
            <a:r>
              <a:rPr lang="es-ES" sz="1400" b="1" i="0" u="none" strike="noStrike" baseline="0" dirty="0">
                <a:solidFill>
                  <a:schemeClr val="accent1">
                    <a:lumMod val="75000"/>
                  </a:schemeClr>
                </a:solidFill>
                <a:latin typeface="Montserrat" pitchFamily="2" charset="0"/>
              </a:rPr>
              <a:t>GESTIÓN DEL RIESGO DE CORRUPCIÓN - MAPA DE RIESGOS DE CORRUPCIÓN.</a:t>
            </a:r>
            <a:endParaRPr lang="es-CO" sz="1600" b="1" dirty="0">
              <a:solidFill>
                <a:schemeClr val="accent1">
                  <a:lumMod val="75000"/>
                </a:schemeClr>
              </a:solidFill>
              <a:latin typeface="Montserrat" pitchFamily="2" charset="0"/>
              <a:cs typeface="Calibri" panose="020F0502020204030204" pitchFamily="34" charset="0"/>
            </a:endParaRPr>
          </a:p>
          <a:p>
            <a:pPr marL="0" indent="0">
              <a:buNone/>
            </a:pPr>
            <a:r>
              <a:rPr lang="es-CO" sz="1600" b="1" dirty="0">
                <a:solidFill>
                  <a:schemeClr val="accent1">
                    <a:lumMod val="75000"/>
                  </a:schemeClr>
                </a:solidFill>
                <a:latin typeface="Montserrat" pitchFamily="2" charset="0"/>
                <a:cs typeface="Calibri" panose="020F0502020204030204" pitchFamily="34" charset="0"/>
              </a:rPr>
              <a:t>Política del MIPG: </a:t>
            </a:r>
            <a:r>
              <a:rPr lang="es-ES" sz="1400" b="1" i="0" u="none" strike="noStrike" baseline="0" dirty="0">
                <a:solidFill>
                  <a:schemeClr val="accent1">
                    <a:lumMod val="75000"/>
                  </a:schemeClr>
                </a:solidFill>
                <a:latin typeface="Montserrat" pitchFamily="2" charset="0"/>
              </a:rPr>
              <a:t>GESTIÓN DEL RIESGO DE CORRUPCIÓN</a:t>
            </a:r>
            <a:r>
              <a:rPr lang="es-CO" sz="1400" b="1" dirty="0">
                <a:solidFill>
                  <a:schemeClr val="accent1">
                    <a:lumMod val="75000"/>
                  </a:schemeClr>
                </a:solidFill>
                <a:latin typeface="Montserrat" pitchFamily="2" charset="0"/>
                <a:cs typeface="Calibri" panose="020F0502020204030204" pitchFamily="34" charset="0"/>
              </a:rPr>
              <a:t>.</a:t>
            </a:r>
          </a:p>
          <a:p>
            <a:pPr marL="0" indent="0">
              <a:buNone/>
            </a:pPr>
            <a:endParaRPr lang="es-CO" sz="1400" b="1" dirty="0">
              <a:solidFill>
                <a:schemeClr val="accent1">
                  <a:lumMod val="75000"/>
                </a:schemeClr>
              </a:solidFill>
              <a:latin typeface="Montserrat" pitchFamily="2" charset="0"/>
              <a:cs typeface="Calibri" panose="020F0502020204030204" pitchFamily="34" charset="0"/>
            </a:endParaRPr>
          </a:p>
          <a:p>
            <a:r>
              <a:rPr lang="es-ES" sz="1400" b="1" i="0" u="none" strike="noStrike" baseline="0" dirty="0">
                <a:solidFill>
                  <a:schemeClr val="accent1">
                    <a:lumMod val="75000"/>
                  </a:schemeClr>
                </a:solidFill>
                <a:latin typeface="Montserrat" pitchFamily="2" charset="0"/>
              </a:rPr>
              <a:t>Objetivo</a:t>
            </a:r>
            <a:r>
              <a:rPr lang="es-ES" sz="1400" b="0" i="0" u="none" strike="noStrike" baseline="0" dirty="0">
                <a:solidFill>
                  <a:schemeClr val="accent1">
                    <a:lumMod val="75000"/>
                  </a:schemeClr>
                </a:solidFill>
                <a:latin typeface="Montserrat" pitchFamily="2" charset="0"/>
              </a:rPr>
              <a:t>: </a:t>
            </a:r>
            <a:r>
              <a:rPr lang="es-ES" sz="1400" b="0" i="0" u="none" strike="noStrike" baseline="0" dirty="0">
                <a:solidFill>
                  <a:srgbClr val="000000"/>
                </a:solidFill>
                <a:latin typeface="Montserrat" pitchFamily="2" charset="0"/>
              </a:rPr>
              <a:t>Gestionar los riesgos institucionales y de corrupción de cada uno de los procesos de la entidad y determinar controles con el fin de prevenir y evitar la materialización de los riesgos.</a:t>
            </a:r>
          </a:p>
          <a:p>
            <a:endParaRPr lang="es-ES" sz="1400" b="0" i="0" u="none" strike="noStrike" baseline="0" dirty="0">
              <a:solidFill>
                <a:srgbClr val="000000"/>
              </a:solidFill>
              <a:latin typeface="Montserrat" pitchFamily="2" charset="0"/>
            </a:endParaRPr>
          </a:p>
          <a:p>
            <a:r>
              <a:rPr lang="es-ES" sz="1400" b="1" i="0" u="none" strike="noStrike" baseline="0" dirty="0">
                <a:solidFill>
                  <a:schemeClr val="accent1">
                    <a:lumMod val="75000"/>
                  </a:schemeClr>
                </a:solidFill>
                <a:latin typeface="Montserrat" pitchFamily="2" charset="0"/>
              </a:rPr>
              <a:t>Periodicidad </a:t>
            </a:r>
            <a:r>
              <a:rPr kumimoji="0" lang="es-CO" sz="1400" b="1" i="0" u="none" strike="noStrike" kern="0" cap="none" spc="0" normalizeH="0" baseline="0" noProof="0" dirty="0">
                <a:ln>
                  <a:noFill/>
                </a:ln>
                <a:solidFill>
                  <a:srgbClr val="4F81BD">
                    <a:lumMod val="75000"/>
                  </a:srgbClr>
                </a:solidFill>
                <a:effectLst/>
                <a:uLnTx/>
                <a:uFillTx/>
                <a:latin typeface="Montserrat" pitchFamily="2" charset="0"/>
                <a:cs typeface="Calibri" panose="020F0502020204030204" pitchFamily="34" charset="0"/>
              </a:rPr>
              <a:t>del Plan</a:t>
            </a:r>
            <a:r>
              <a:rPr kumimoji="0" lang="es-CO" sz="1400" b="1" i="0" u="none" strike="noStrike" kern="0" cap="none" spc="0" normalizeH="0" baseline="0" noProof="0" dirty="0">
                <a:ln>
                  <a:noFill/>
                </a:ln>
                <a:solidFill>
                  <a:srgbClr val="4F81BD">
                    <a:lumMod val="75000"/>
                  </a:srgbClr>
                </a:solidFill>
                <a:effectLst/>
                <a:uLnTx/>
                <a:uFillTx/>
                <a:latin typeface="Montserrat" pitchFamily="2" charset="0"/>
                <a:cs typeface="Calibri" panose="020F0502020204030204" pitchFamily="34" charset="0"/>
                <a:sym typeface="Wingdings" panose="05000000000000000000" pitchFamily="2" charset="2"/>
              </a:rPr>
              <a:t> (Anual, Bianual etc.)</a:t>
            </a:r>
            <a:r>
              <a:rPr lang="es-ES" sz="1400" b="1" i="0" u="none" strike="noStrike" baseline="0" dirty="0">
                <a:solidFill>
                  <a:schemeClr val="accent1">
                    <a:lumMod val="75000"/>
                  </a:schemeClr>
                </a:solidFill>
                <a:latin typeface="Montserrat" pitchFamily="2" charset="0"/>
              </a:rPr>
              <a:t> : Anual (Revisión 2 en el año)</a:t>
            </a:r>
            <a:endParaRPr lang="es-ES" sz="1400" b="0" i="0" u="none" strike="noStrike" baseline="0" dirty="0">
              <a:solidFill>
                <a:schemeClr val="accent1">
                  <a:lumMod val="75000"/>
                </a:schemeClr>
              </a:solidFill>
              <a:latin typeface="Montserrat" pitchFamily="2" charset="0"/>
            </a:endParaRPr>
          </a:p>
          <a:p>
            <a:r>
              <a:rPr lang="es-ES" sz="1400" b="1" i="0" u="none" strike="noStrike" baseline="0" dirty="0">
                <a:solidFill>
                  <a:schemeClr val="accent1">
                    <a:lumMod val="75000"/>
                  </a:schemeClr>
                </a:solidFill>
                <a:latin typeface="Montserrat" pitchFamily="2" charset="0"/>
              </a:rPr>
              <a:t>Principales Productos y Metas para la Vigencia 2023:</a:t>
            </a:r>
            <a:endParaRPr lang="es-CO" sz="1400" b="1" dirty="0">
              <a:solidFill>
                <a:schemeClr val="accent1">
                  <a:lumMod val="75000"/>
                </a:schemeClr>
              </a:solidFill>
              <a:latin typeface="Montserrat" pitchFamily="2" charset="0"/>
              <a:cs typeface="Calibri" panose="020F0502020204030204" pitchFamily="34" charset="0"/>
            </a:endParaRPr>
          </a:p>
          <a:p>
            <a:pPr marL="0" indent="0">
              <a:spcBef>
                <a:spcPts val="0"/>
              </a:spcBef>
              <a:buNone/>
            </a:pPr>
            <a:endParaRPr lang="es-ES" sz="1600" dirty="0">
              <a:solidFill>
                <a:schemeClr val="tx1"/>
              </a:solidFill>
              <a:latin typeface="Montserrat" pitchFamily="2" charset="0"/>
            </a:endParaRP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Revisar el componente de riesgos del Plan Anticorrupción y de Atención al Ciudadano vs el cumplimiento de las directrices de la política</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Presentar los ajustes a la política de Administración del Riesgo ante el Comité de Coordinación de Control Interno para su aprobación</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Revisión y actualización de riesgos en los procesos con los responsables</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Publicación en la página WEB, de los mapas de riesgos por cada uno de los procesos</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Consolidación de matriz de riesgos de los diferentes procesos </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Publicar en la pagina WEB la Matriz Consolidada de los riegos corrupción  y someter a consulta por las partes interesadas</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Efectuar los ajustes a los mapas de riesgos de acuerdo a los comentarios surgidos en la consulta realizada.</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Publicar los documentos ajustados y aprobados por los responsables de los procesos</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Consolidación de matriz de riesgos ajustados de los diferentes procesos </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Hacer difusiones a los procesos sobre los riesgos identificados</a:t>
            </a:r>
          </a:p>
          <a:p>
            <a:pPr>
              <a:spcBef>
                <a:spcPts val="0"/>
              </a:spcBef>
            </a:pPr>
            <a:endParaRPr lang="es-ES" sz="1400" dirty="0">
              <a:solidFill>
                <a:schemeClr val="tx1"/>
              </a:solidFill>
              <a:latin typeface="Montserrat" pitchFamily="2" charset="0"/>
              <a:cs typeface="Calibri" panose="020F0502020204030204" pitchFamily="34" charset="0"/>
            </a:endParaRPr>
          </a:p>
        </p:txBody>
      </p:sp>
      <p:sp>
        <p:nvSpPr>
          <p:cNvPr id="5" name="object 4">
            <a:extLst>
              <a:ext uri="{FF2B5EF4-FFF2-40B4-BE49-F238E27FC236}">
                <a16:creationId xmlns:a16="http://schemas.microsoft.com/office/drawing/2014/main" id="{581546A0-FD1F-6A6F-E063-0D8F08E03090}"/>
              </a:ext>
            </a:extLst>
          </p:cNvPr>
          <p:cNvSpPr/>
          <p:nvPr/>
        </p:nvSpPr>
        <p:spPr>
          <a:xfrm>
            <a:off x="8722880" y="349123"/>
            <a:ext cx="3465576" cy="588263"/>
          </a:xfrm>
          <a:prstGeom prst="rect">
            <a:avLst/>
          </a:prstGeom>
          <a:blipFill>
            <a:blip r:embed="rId3" cstate="print"/>
            <a:stretch>
              <a:fillRect/>
            </a:stretch>
          </a:blipFill>
        </p:spPr>
        <p:txBody>
          <a:bodyPr wrap="square" lIns="0" tIns="0" rIns="0" bIns="0" rtlCol="0"/>
          <a:lstStyle/>
          <a:p>
            <a:endParaRPr/>
          </a:p>
        </p:txBody>
      </p:sp>
      <p:grpSp>
        <p:nvGrpSpPr>
          <p:cNvPr id="6" name="object 5">
            <a:extLst>
              <a:ext uri="{FF2B5EF4-FFF2-40B4-BE49-F238E27FC236}">
                <a16:creationId xmlns:a16="http://schemas.microsoft.com/office/drawing/2014/main" id="{210DA424-FE55-CC45-EB12-AAE9D2D1D875}"/>
              </a:ext>
            </a:extLst>
          </p:cNvPr>
          <p:cNvGrpSpPr/>
          <p:nvPr/>
        </p:nvGrpSpPr>
        <p:grpSpPr>
          <a:xfrm>
            <a:off x="4495" y="6780549"/>
            <a:ext cx="12184380" cy="76200"/>
            <a:chOff x="4495" y="6780549"/>
            <a:chExt cx="12184380" cy="76200"/>
          </a:xfrm>
        </p:grpSpPr>
        <p:sp>
          <p:nvSpPr>
            <p:cNvPr id="7" name="object 6">
              <a:extLst>
                <a:ext uri="{FF2B5EF4-FFF2-40B4-BE49-F238E27FC236}">
                  <a16:creationId xmlns:a16="http://schemas.microsoft.com/office/drawing/2014/main" id="{94BCD44E-3997-53C8-EEC0-C1C880C7FF5F}"/>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8" name="object 7">
              <a:extLst>
                <a:ext uri="{FF2B5EF4-FFF2-40B4-BE49-F238E27FC236}">
                  <a16:creationId xmlns:a16="http://schemas.microsoft.com/office/drawing/2014/main" id="{084C239D-44EB-0C68-17CC-F40C091C8F3C}"/>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9" name="object 8">
              <a:extLst>
                <a:ext uri="{FF2B5EF4-FFF2-40B4-BE49-F238E27FC236}">
                  <a16:creationId xmlns:a16="http://schemas.microsoft.com/office/drawing/2014/main" id="{EB26B16F-B5CC-395B-FAC7-FCCF362E6048}"/>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0" name="object 9">
            <a:extLst>
              <a:ext uri="{FF2B5EF4-FFF2-40B4-BE49-F238E27FC236}">
                <a16:creationId xmlns:a16="http://schemas.microsoft.com/office/drawing/2014/main" id="{3E9B66E6-8288-8BFD-A28C-7CEC3C247920}"/>
              </a:ext>
            </a:extLst>
          </p:cNvPr>
          <p:cNvGrpSpPr/>
          <p:nvPr/>
        </p:nvGrpSpPr>
        <p:grpSpPr>
          <a:xfrm>
            <a:off x="647472" y="609600"/>
            <a:ext cx="810260" cy="67310"/>
            <a:chOff x="1268266" y="510608"/>
            <a:chExt cx="810260" cy="67310"/>
          </a:xfrm>
        </p:grpSpPr>
        <p:sp>
          <p:nvSpPr>
            <p:cNvPr id="11" name="object 10">
              <a:extLst>
                <a:ext uri="{FF2B5EF4-FFF2-40B4-BE49-F238E27FC236}">
                  <a16:creationId xmlns:a16="http://schemas.microsoft.com/office/drawing/2014/main" id="{3E44B523-C2F7-F339-A555-7E6B102D5CC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2" name="object 11">
              <a:extLst>
                <a:ext uri="{FF2B5EF4-FFF2-40B4-BE49-F238E27FC236}">
                  <a16:creationId xmlns:a16="http://schemas.microsoft.com/office/drawing/2014/main" id="{682C68FC-0764-86F6-37FF-9A487B144E26}"/>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3" name="object 12">
              <a:extLst>
                <a:ext uri="{FF2B5EF4-FFF2-40B4-BE49-F238E27FC236}">
                  <a16:creationId xmlns:a16="http://schemas.microsoft.com/office/drawing/2014/main" id="{F44F0E89-B499-545A-0A92-D8877A00755C}"/>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994964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804CF-B5DD-49F8-AEE8-B75655C34D21}"/>
              </a:ext>
            </a:extLst>
          </p:cNvPr>
          <p:cNvSpPr>
            <a:spLocks noGrp="1"/>
          </p:cNvSpPr>
          <p:nvPr>
            <p:ph type="title"/>
          </p:nvPr>
        </p:nvSpPr>
        <p:spPr>
          <a:xfrm>
            <a:off x="648212" y="1137088"/>
            <a:ext cx="7733788" cy="566528"/>
          </a:xfrm>
        </p:spPr>
        <p:txBody>
          <a:bodyPr>
            <a:normAutofit/>
          </a:bodyPr>
          <a:lstStyle/>
          <a:p>
            <a:pPr algn="l"/>
            <a:r>
              <a:rPr lang="es-CO" sz="2400" b="1" dirty="0">
                <a:solidFill>
                  <a:schemeClr val="accent1"/>
                </a:solidFill>
                <a:latin typeface="Montserrat" pitchFamily="2" charset="0"/>
                <a:cs typeface="Calibri" panose="020F0502020204030204" pitchFamily="34" charset="0"/>
              </a:rPr>
              <a:t> Plan Anticorrupción y Atención al Ciudadano</a:t>
            </a:r>
          </a:p>
        </p:txBody>
      </p:sp>
      <p:sp>
        <p:nvSpPr>
          <p:cNvPr id="3" name="Marcador de contenido 2">
            <a:extLst>
              <a:ext uri="{FF2B5EF4-FFF2-40B4-BE49-F238E27FC236}">
                <a16:creationId xmlns:a16="http://schemas.microsoft.com/office/drawing/2014/main" id="{DF847CFB-777E-45D3-B06E-D769061D334C}"/>
              </a:ext>
            </a:extLst>
          </p:cNvPr>
          <p:cNvSpPr>
            <a:spLocks noGrp="1"/>
          </p:cNvSpPr>
          <p:nvPr>
            <p:ph idx="1"/>
          </p:nvPr>
        </p:nvSpPr>
        <p:spPr>
          <a:xfrm>
            <a:off x="674458" y="1617515"/>
            <a:ext cx="11128892" cy="4814139"/>
          </a:xfrm>
        </p:spPr>
        <p:txBody>
          <a:bodyPr>
            <a:noAutofit/>
          </a:bodyPr>
          <a:lstStyle/>
          <a:p>
            <a:pPr marL="0" indent="0">
              <a:buNone/>
            </a:pPr>
            <a:r>
              <a:rPr lang="es-CO" sz="1800" b="1" dirty="0">
                <a:solidFill>
                  <a:schemeClr val="accent1"/>
                </a:solidFill>
                <a:latin typeface="Montserrat" pitchFamily="2" charset="0"/>
                <a:cs typeface="Calibri" panose="020F0502020204030204" pitchFamily="34" charset="0"/>
              </a:rPr>
              <a:t>Componente</a:t>
            </a:r>
            <a:r>
              <a:rPr lang="es-CO" sz="1800" dirty="0">
                <a:solidFill>
                  <a:schemeClr val="accent1"/>
                </a:solidFill>
                <a:latin typeface="Montserrat" pitchFamily="2" charset="0"/>
                <a:cs typeface="Calibri" panose="020F0502020204030204" pitchFamily="34" charset="0"/>
              </a:rPr>
              <a:t>: </a:t>
            </a:r>
            <a:r>
              <a:rPr lang="es-ES" sz="1600" b="1" i="0" u="none" strike="noStrike" baseline="0" dirty="0">
                <a:solidFill>
                  <a:schemeClr val="accent1"/>
                </a:solidFill>
                <a:latin typeface="Montserrat" pitchFamily="2" charset="0"/>
              </a:rPr>
              <a:t>GESTIÓN DEL RIESGO DE CORRUPCIÓN - MAPA DE RIESGOS DE CORRUPCIÓN.</a:t>
            </a:r>
          </a:p>
          <a:p>
            <a:pPr marL="0" indent="0">
              <a:buNone/>
            </a:pPr>
            <a:endParaRPr lang="es-CO" sz="1800" b="1" dirty="0">
              <a:solidFill>
                <a:schemeClr val="accent1"/>
              </a:solidFill>
              <a:latin typeface="Montserrat" pitchFamily="2" charset="0"/>
              <a:cs typeface="Calibri" panose="020F0502020204030204" pitchFamily="34" charset="0"/>
            </a:endParaRPr>
          </a:p>
          <a:p>
            <a:pPr marL="0" indent="0">
              <a:buNone/>
            </a:pPr>
            <a:r>
              <a:rPr lang="es-ES" sz="1600" b="1" dirty="0">
                <a:solidFill>
                  <a:schemeClr val="accent1"/>
                </a:solidFill>
                <a:latin typeface="Montserrat" pitchFamily="2" charset="0"/>
                <a:cs typeface="Calibri" panose="020F0502020204030204" pitchFamily="34" charset="0"/>
              </a:rPr>
              <a:t>Continuación </a:t>
            </a:r>
            <a:r>
              <a:rPr lang="es-ES" sz="1600" b="1" i="0" u="none" strike="noStrike" baseline="0" dirty="0">
                <a:solidFill>
                  <a:schemeClr val="accent1"/>
                </a:solidFill>
                <a:latin typeface="Montserrat" pitchFamily="2" charset="0"/>
              </a:rPr>
              <a:t>Principales Productos y Metas para la Vigencia 2023:</a:t>
            </a:r>
            <a:endParaRPr lang="es-CO" sz="1600" b="1" dirty="0">
              <a:solidFill>
                <a:schemeClr val="accent1"/>
              </a:solidFill>
              <a:latin typeface="Montserrat" pitchFamily="2" charset="0"/>
              <a:cs typeface="Calibri" panose="020F0502020204030204" pitchFamily="34" charset="0"/>
            </a:endParaRPr>
          </a:p>
          <a:p>
            <a:pPr marL="0" indent="0">
              <a:spcBef>
                <a:spcPts val="0"/>
              </a:spcBef>
              <a:buNone/>
            </a:pPr>
            <a:endParaRPr lang="es-ES" sz="1800" dirty="0">
              <a:solidFill>
                <a:schemeClr val="tx1"/>
              </a:solidFill>
              <a:latin typeface="Montserrat" pitchFamily="2" charset="0"/>
            </a:endParaRPr>
          </a:p>
          <a:p>
            <a:pPr marL="285750" indent="-285750">
              <a:spcBef>
                <a:spcPts val="0"/>
              </a:spcBef>
              <a:buFont typeface="Arial" panose="020B0604020202020204" pitchFamily="34" charset="0"/>
              <a:buChar char="•"/>
            </a:pPr>
            <a:r>
              <a:rPr lang="es-ES" sz="1600" dirty="0">
                <a:solidFill>
                  <a:schemeClr val="tx1"/>
                </a:solidFill>
                <a:latin typeface="Montserrat" pitchFamily="2" charset="0"/>
                <a:cs typeface="Calibri" panose="020F0502020204030204" pitchFamily="34" charset="0"/>
              </a:rPr>
              <a:t>Realizar una segunda revisión integral a los mapas de riesgos y hacer ajustes en caso de existir novedades</a:t>
            </a:r>
          </a:p>
          <a:p>
            <a:pPr marL="285750" indent="-285750">
              <a:spcBef>
                <a:spcPts val="0"/>
              </a:spcBef>
              <a:buFont typeface="Arial" panose="020B0604020202020204" pitchFamily="34" charset="0"/>
              <a:buChar char="•"/>
            </a:pPr>
            <a:r>
              <a:rPr lang="es-ES" sz="1600" dirty="0">
                <a:solidFill>
                  <a:schemeClr val="tx1"/>
                </a:solidFill>
                <a:latin typeface="Montserrat" pitchFamily="2" charset="0"/>
                <a:cs typeface="Calibri" panose="020F0502020204030204" pitchFamily="34" charset="0"/>
              </a:rPr>
              <a:t>Publicar los ajustes en la WEB en caso de existir</a:t>
            </a:r>
          </a:p>
          <a:p>
            <a:pPr marL="285750" indent="-285750">
              <a:spcBef>
                <a:spcPts val="0"/>
              </a:spcBef>
              <a:buFont typeface="Arial" panose="020B0604020202020204" pitchFamily="34" charset="0"/>
              <a:buChar char="•"/>
            </a:pPr>
            <a:r>
              <a:rPr lang="es-ES" sz="1600" dirty="0">
                <a:solidFill>
                  <a:schemeClr val="tx1"/>
                </a:solidFill>
                <a:latin typeface="Montserrat" pitchFamily="2" charset="0"/>
                <a:cs typeface="Calibri" panose="020F0502020204030204" pitchFamily="34" charset="0"/>
              </a:rPr>
              <a:t>Revisión mapas de riesgos de Corrupción</a:t>
            </a:r>
          </a:p>
        </p:txBody>
      </p:sp>
      <p:graphicFrame>
        <p:nvGraphicFramePr>
          <p:cNvPr id="4" name="Tabla 4">
            <a:extLst>
              <a:ext uri="{FF2B5EF4-FFF2-40B4-BE49-F238E27FC236}">
                <a16:creationId xmlns:a16="http://schemas.microsoft.com/office/drawing/2014/main" id="{1489AEBB-4D41-4742-A3EB-D93FD5DB31BA}"/>
              </a:ext>
            </a:extLst>
          </p:cNvPr>
          <p:cNvGraphicFramePr>
            <a:graphicFrameLocks noGrp="1"/>
          </p:cNvGraphicFramePr>
          <p:nvPr>
            <p:extLst>
              <p:ext uri="{D42A27DB-BD31-4B8C-83A1-F6EECF244321}">
                <p14:modId xmlns:p14="http://schemas.microsoft.com/office/powerpoint/2010/main" val="1038183548"/>
              </p:ext>
            </p:extLst>
          </p:nvPr>
        </p:nvGraphicFramePr>
        <p:xfrm>
          <a:off x="5501698" y="5469085"/>
          <a:ext cx="6442364" cy="1164208"/>
        </p:xfrm>
        <a:graphic>
          <a:graphicData uri="http://schemas.openxmlformats.org/drawingml/2006/table">
            <a:tbl>
              <a:tblPr firstRow="1" bandRow="1">
                <a:tableStyleId>{6E25E649-3F16-4E02-A733-19D2CDBF48F0}</a:tableStyleId>
              </a:tblPr>
              <a:tblGrid>
                <a:gridCol w="3967962">
                  <a:extLst>
                    <a:ext uri="{9D8B030D-6E8A-4147-A177-3AD203B41FA5}">
                      <a16:colId xmlns:a16="http://schemas.microsoft.com/office/drawing/2014/main" val="2703139700"/>
                    </a:ext>
                  </a:extLst>
                </a:gridCol>
                <a:gridCol w="2474402">
                  <a:extLst>
                    <a:ext uri="{9D8B030D-6E8A-4147-A177-3AD203B41FA5}">
                      <a16:colId xmlns:a16="http://schemas.microsoft.com/office/drawing/2014/main" val="2077166228"/>
                    </a:ext>
                  </a:extLst>
                </a:gridCol>
              </a:tblGrid>
              <a:tr h="338567">
                <a:tc>
                  <a:txBody>
                    <a:bodyPr/>
                    <a:lstStyle/>
                    <a:p>
                      <a:pPr algn="ctr"/>
                      <a:r>
                        <a:rPr lang="es-CO" dirty="0"/>
                        <a:t>Ítem</a:t>
                      </a:r>
                    </a:p>
                  </a:txBody>
                  <a:tcPr/>
                </a:tc>
                <a:tc>
                  <a:txBody>
                    <a:bodyPr/>
                    <a:lstStyle/>
                    <a:p>
                      <a:pPr algn="ctr"/>
                      <a:r>
                        <a:rPr lang="es-CO" dirty="0"/>
                        <a:t>Cantidad</a:t>
                      </a:r>
                    </a:p>
                  </a:txBody>
                  <a:tcPr/>
                </a:tc>
                <a:extLst>
                  <a:ext uri="{0D108BD9-81ED-4DB2-BD59-A6C34878D82A}">
                    <a16:rowId xmlns:a16="http://schemas.microsoft.com/office/drawing/2014/main" val="3019022417"/>
                  </a:ext>
                </a:extLst>
              </a:tr>
              <a:tr h="399224">
                <a:tc>
                  <a:txBody>
                    <a:bodyPr/>
                    <a:lstStyle/>
                    <a:p>
                      <a:pPr algn="l"/>
                      <a:r>
                        <a:rPr lang="es-CO" dirty="0"/>
                        <a:t>Número de productos/metas</a:t>
                      </a:r>
                    </a:p>
                  </a:txBody>
                  <a:tcPr/>
                </a:tc>
                <a:tc>
                  <a:txBody>
                    <a:bodyPr/>
                    <a:lstStyle/>
                    <a:p>
                      <a:pPr algn="ctr"/>
                      <a:r>
                        <a:rPr lang="es-CO" dirty="0"/>
                        <a:t>13</a:t>
                      </a:r>
                    </a:p>
                  </a:txBody>
                  <a:tcPr/>
                </a:tc>
                <a:extLst>
                  <a:ext uri="{0D108BD9-81ED-4DB2-BD59-A6C34878D82A}">
                    <a16:rowId xmlns:a16="http://schemas.microsoft.com/office/drawing/2014/main" val="254216613"/>
                  </a:ext>
                </a:extLst>
              </a:tr>
              <a:tr h="399224">
                <a:tc>
                  <a:txBody>
                    <a:bodyPr/>
                    <a:lstStyle/>
                    <a:p>
                      <a:pPr algn="l"/>
                      <a:r>
                        <a:rPr lang="es-CO" dirty="0"/>
                        <a:t>Número de actividades</a:t>
                      </a:r>
                    </a:p>
                  </a:txBody>
                  <a:tcPr/>
                </a:tc>
                <a:tc>
                  <a:txBody>
                    <a:bodyPr/>
                    <a:lstStyle/>
                    <a:p>
                      <a:pPr algn="ctr"/>
                      <a:r>
                        <a:rPr lang="es-CO" dirty="0"/>
                        <a:t>13</a:t>
                      </a:r>
                    </a:p>
                  </a:txBody>
                  <a:tcPr/>
                </a:tc>
                <a:extLst>
                  <a:ext uri="{0D108BD9-81ED-4DB2-BD59-A6C34878D82A}">
                    <a16:rowId xmlns:a16="http://schemas.microsoft.com/office/drawing/2014/main" val="4001012536"/>
                  </a:ext>
                </a:extLst>
              </a:tr>
            </a:tbl>
          </a:graphicData>
        </a:graphic>
      </p:graphicFrame>
      <p:sp>
        <p:nvSpPr>
          <p:cNvPr id="5" name="object 4">
            <a:extLst>
              <a:ext uri="{FF2B5EF4-FFF2-40B4-BE49-F238E27FC236}">
                <a16:creationId xmlns:a16="http://schemas.microsoft.com/office/drawing/2014/main" id="{581546A0-FD1F-6A6F-E063-0D8F08E03090}"/>
              </a:ext>
            </a:extLst>
          </p:cNvPr>
          <p:cNvSpPr/>
          <p:nvPr/>
        </p:nvSpPr>
        <p:spPr>
          <a:xfrm>
            <a:off x="8722880" y="349123"/>
            <a:ext cx="3465576" cy="588263"/>
          </a:xfrm>
          <a:prstGeom prst="rect">
            <a:avLst/>
          </a:prstGeom>
          <a:blipFill>
            <a:blip r:embed="rId3" cstate="print"/>
            <a:stretch>
              <a:fillRect/>
            </a:stretch>
          </a:blipFill>
        </p:spPr>
        <p:txBody>
          <a:bodyPr wrap="square" lIns="0" tIns="0" rIns="0" bIns="0" rtlCol="0"/>
          <a:lstStyle/>
          <a:p>
            <a:endParaRPr/>
          </a:p>
        </p:txBody>
      </p:sp>
      <p:grpSp>
        <p:nvGrpSpPr>
          <p:cNvPr id="6" name="object 5">
            <a:extLst>
              <a:ext uri="{FF2B5EF4-FFF2-40B4-BE49-F238E27FC236}">
                <a16:creationId xmlns:a16="http://schemas.microsoft.com/office/drawing/2014/main" id="{210DA424-FE55-CC45-EB12-AAE9D2D1D875}"/>
              </a:ext>
            </a:extLst>
          </p:cNvPr>
          <p:cNvGrpSpPr/>
          <p:nvPr/>
        </p:nvGrpSpPr>
        <p:grpSpPr>
          <a:xfrm>
            <a:off x="4495" y="6780549"/>
            <a:ext cx="12184380" cy="76200"/>
            <a:chOff x="4495" y="6780549"/>
            <a:chExt cx="12184380" cy="76200"/>
          </a:xfrm>
        </p:grpSpPr>
        <p:sp>
          <p:nvSpPr>
            <p:cNvPr id="7" name="object 6">
              <a:extLst>
                <a:ext uri="{FF2B5EF4-FFF2-40B4-BE49-F238E27FC236}">
                  <a16:creationId xmlns:a16="http://schemas.microsoft.com/office/drawing/2014/main" id="{94BCD44E-3997-53C8-EEC0-C1C880C7FF5F}"/>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8" name="object 7">
              <a:extLst>
                <a:ext uri="{FF2B5EF4-FFF2-40B4-BE49-F238E27FC236}">
                  <a16:creationId xmlns:a16="http://schemas.microsoft.com/office/drawing/2014/main" id="{084C239D-44EB-0C68-17CC-F40C091C8F3C}"/>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9" name="object 8">
              <a:extLst>
                <a:ext uri="{FF2B5EF4-FFF2-40B4-BE49-F238E27FC236}">
                  <a16:creationId xmlns:a16="http://schemas.microsoft.com/office/drawing/2014/main" id="{EB26B16F-B5CC-395B-FAC7-FCCF362E6048}"/>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0" name="object 9">
            <a:extLst>
              <a:ext uri="{FF2B5EF4-FFF2-40B4-BE49-F238E27FC236}">
                <a16:creationId xmlns:a16="http://schemas.microsoft.com/office/drawing/2014/main" id="{3E9B66E6-8288-8BFD-A28C-7CEC3C247920}"/>
              </a:ext>
            </a:extLst>
          </p:cNvPr>
          <p:cNvGrpSpPr/>
          <p:nvPr/>
        </p:nvGrpSpPr>
        <p:grpSpPr>
          <a:xfrm>
            <a:off x="647472" y="609600"/>
            <a:ext cx="810260" cy="67310"/>
            <a:chOff x="1268266" y="510608"/>
            <a:chExt cx="810260" cy="67310"/>
          </a:xfrm>
        </p:grpSpPr>
        <p:sp>
          <p:nvSpPr>
            <p:cNvPr id="11" name="object 10">
              <a:extLst>
                <a:ext uri="{FF2B5EF4-FFF2-40B4-BE49-F238E27FC236}">
                  <a16:creationId xmlns:a16="http://schemas.microsoft.com/office/drawing/2014/main" id="{3E44B523-C2F7-F339-A555-7E6B102D5CC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2" name="object 11">
              <a:extLst>
                <a:ext uri="{FF2B5EF4-FFF2-40B4-BE49-F238E27FC236}">
                  <a16:creationId xmlns:a16="http://schemas.microsoft.com/office/drawing/2014/main" id="{682C68FC-0764-86F6-37FF-9A487B144E26}"/>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3" name="object 12">
              <a:extLst>
                <a:ext uri="{FF2B5EF4-FFF2-40B4-BE49-F238E27FC236}">
                  <a16:creationId xmlns:a16="http://schemas.microsoft.com/office/drawing/2014/main" id="{F44F0E89-B499-545A-0A92-D8877A00755C}"/>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71371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191271"/>
            <a:ext cx="10002597" cy="1508105"/>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pPr marL="263525" lvl="0">
              <a:buSzPts val="1000"/>
            </a:pPr>
            <a:r>
              <a:rPr lang="es-MX" sz="2800" dirty="0">
                <a:effectLst/>
                <a:ea typeface="Times New Roman" panose="02020603050405020304" pitchFamily="18" charset="0"/>
              </a:rPr>
              <a:t>Racionalización de Trámites </a:t>
            </a:r>
          </a:p>
          <a:p>
            <a:pPr marL="263525" lvl="0">
              <a:buSzPts val="1000"/>
            </a:pPr>
            <a:endParaRPr lang="es-MX" sz="2400" b="0" dirty="0">
              <a:effectLst/>
              <a:ea typeface="Times New Roman" panose="02020603050405020304" pitchFamily="18" charset="0"/>
            </a:endParaRPr>
          </a:p>
          <a:p>
            <a:pPr marL="263525" lvl="0">
              <a:buSzPts val="1000"/>
            </a:pPr>
            <a:r>
              <a:rPr lang="es-MX" sz="2000" dirty="0">
                <a:solidFill>
                  <a:schemeClr val="tx1"/>
                </a:solidFill>
                <a:effectLst/>
                <a:ea typeface="Times New Roman" panose="02020603050405020304" pitchFamily="18" charset="0"/>
              </a:rPr>
              <a:t>Carlos Sierra</a:t>
            </a:r>
          </a:p>
          <a:p>
            <a:pPr marL="263525" lvl="0">
              <a:buSzPts val="1000"/>
            </a:pPr>
            <a:r>
              <a:rPr lang="es-MX" sz="2000" b="0" dirty="0">
                <a:solidFill>
                  <a:schemeClr val="tx1"/>
                </a:solidFill>
                <a:effectLst/>
                <a:ea typeface="Times New Roman" panose="02020603050405020304" pitchFamily="18" charset="0"/>
              </a:rPr>
              <a:t>Oficina Asesora de Planeación y Prospectiva</a:t>
            </a:r>
            <a:endParaRPr lang="es-CO" sz="2000" b="0" dirty="0">
              <a:solidFill>
                <a:schemeClr val="tx1"/>
              </a:solidFill>
              <a:effectLst/>
              <a:ea typeface="Calibri" panose="020F0502020204030204" pitchFamily="34" charset="0"/>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112320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318072" y="2138004"/>
            <a:ext cx="9859702" cy="2185214"/>
          </a:xfrm>
          <a:prstGeom prst="rect">
            <a:avLst/>
          </a:prstGeom>
          <a:noFill/>
        </p:spPr>
        <p:txBody>
          <a:bodyPr wrap="square" rtlCol="0">
            <a:spAutoFit/>
          </a:bodyPr>
          <a:lstStyle>
            <a:defPPr>
              <a:defRPr lang="es-CO"/>
            </a:defPPr>
            <a:lvl1pPr>
              <a:defRPr sz="2400" b="1" kern="0">
                <a:latin typeface="Montserrat" pitchFamily="2" charset="0"/>
              </a:defRPr>
            </a:lvl1pPr>
          </a:lstStyle>
          <a:p>
            <a:pPr algn="ctr"/>
            <a:r>
              <a:rPr lang="es-ES" sz="3200" dirty="0">
                <a:solidFill>
                  <a:schemeClr val="accent1"/>
                </a:solidFill>
              </a:rPr>
              <a:t>3. Plan de Acción Institucional 2023 para aprobación del CIGD </a:t>
            </a:r>
          </a:p>
          <a:p>
            <a:pPr algn="ctr"/>
            <a:endParaRPr lang="es-ES" sz="3200" dirty="0"/>
          </a:p>
          <a:p>
            <a:pPr algn="ctr"/>
            <a:r>
              <a:rPr lang="es-ES" sz="2000" dirty="0"/>
              <a:t>Ramiro Fernández</a:t>
            </a:r>
          </a:p>
          <a:p>
            <a:pPr algn="ctr"/>
            <a:r>
              <a:rPr lang="es-ES" sz="2000" b="0" dirty="0"/>
              <a:t>Oficina Asesora de Planeación y Prospectiva </a:t>
            </a: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1282296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804CF-B5DD-49F8-AEE8-B75655C34D21}"/>
              </a:ext>
            </a:extLst>
          </p:cNvPr>
          <p:cNvSpPr>
            <a:spLocks noGrp="1"/>
          </p:cNvSpPr>
          <p:nvPr>
            <p:ph type="title"/>
          </p:nvPr>
        </p:nvSpPr>
        <p:spPr>
          <a:xfrm>
            <a:off x="533400" y="1112518"/>
            <a:ext cx="10515600" cy="566528"/>
          </a:xfrm>
        </p:spPr>
        <p:txBody>
          <a:bodyPr>
            <a:normAutofit/>
          </a:bodyPr>
          <a:lstStyle/>
          <a:p>
            <a:pPr algn="l"/>
            <a:r>
              <a:rPr lang="es-CO" sz="2400" b="1" dirty="0">
                <a:solidFill>
                  <a:schemeClr val="accent1"/>
                </a:solidFill>
                <a:latin typeface="Montserrat" pitchFamily="2" charset="0"/>
              </a:rPr>
              <a:t>Plan Anticorrupción y Atención al Ciudadano</a:t>
            </a:r>
          </a:p>
        </p:txBody>
      </p:sp>
      <p:sp>
        <p:nvSpPr>
          <p:cNvPr id="3" name="Marcador de contenido 2">
            <a:extLst>
              <a:ext uri="{FF2B5EF4-FFF2-40B4-BE49-F238E27FC236}">
                <a16:creationId xmlns:a16="http://schemas.microsoft.com/office/drawing/2014/main" id="{DF847CFB-777E-45D3-B06E-D769061D334C}"/>
              </a:ext>
            </a:extLst>
          </p:cNvPr>
          <p:cNvSpPr>
            <a:spLocks noGrp="1"/>
          </p:cNvSpPr>
          <p:nvPr>
            <p:ph idx="1"/>
          </p:nvPr>
        </p:nvSpPr>
        <p:spPr>
          <a:xfrm>
            <a:off x="560033" y="1679046"/>
            <a:ext cx="10942721" cy="4667693"/>
          </a:xfrm>
        </p:spPr>
        <p:txBody>
          <a:bodyPr>
            <a:noAutofit/>
          </a:bodyPr>
          <a:lstStyle/>
          <a:p>
            <a:pPr marL="0" indent="0">
              <a:buNone/>
            </a:pPr>
            <a:r>
              <a:rPr lang="es-CO" sz="1400" b="1" dirty="0">
                <a:solidFill>
                  <a:schemeClr val="accent1"/>
                </a:solidFill>
                <a:latin typeface="Montserrat" pitchFamily="2" charset="0"/>
              </a:rPr>
              <a:t>Componente</a:t>
            </a:r>
            <a:r>
              <a:rPr lang="es-CO" sz="1400" dirty="0">
                <a:solidFill>
                  <a:schemeClr val="accent1"/>
                </a:solidFill>
                <a:latin typeface="Montserrat" pitchFamily="2" charset="0"/>
              </a:rPr>
              <a:t>: </a:t>
            </a:r>
            <a:r>
              <a:rPr lang="es-CO" sz="1400" b="1" dirty="0">
                <a:solidFill>
                  <a:schemeClr val="accent1"/>
                </a:solidFill>
                <a:latin typeface="Montserrat" pitchFamily="2" charset="0"/>
              </a:rPr>
              <a:t>RACIONALIZACIÓN DE TRÁMITES.</a:t>
            </a:r>
          </a:p>
          <a:p>
            <a:pPr marL="0" indent="0">
              <a:buNone/>
            </a:pPr>
            <a:r>
              <a:rPr lang="es-CO" sz="1400" b="1" dirty="0">
                <a:solidFill>
                  <a:schemeClr val="accent1"/>
                </a:solidFill>
                <a:latin typeface="Montserrat" pitchFamily="2" charset="0"/>
              </a:rPr>
              <a:t>Política del MIPG</a:t>
            </a:r>
            <a:r>
              <a:rPr lang="es-CO" sz="1400" dirty="0">
                <a:solidFill>
                  <a:schemeClr val="accent1"/>
                </a:solidFill>
                <a:latin typeface="Montserrat" pitchFamily="2" charset="0"/>
              </a:rPr>
              <a:t>: </a:t>
            </a:r>
            <a:r>
              <a:rPr lang="es-CO" sz="1400" b="1" dirty="0">
                <a:solidFill>
                  <a:schemeClr val="accent1"/>
                </a:solidFill>
                <a:latin typeface="Montserrat" pitchFamily="2" charset="0"/>
              </a:rPr>
              <a:t>RACIONALIZACIÓN DE TRÁMITES.</a:t>
            </a:r>
          </a:p>
          <a:p>
            <a:pPr marL="0" indent="0">
              <a:buNone/>
            </a:pPr>
            <a:endParaRPr lang="es-CO" sz="1400" b="1" dirty="0">
              <a:solidFill>
                <a:schemeClr val="tx2"/>
              </a:solidFill>
              <a:latin typeface="Montserrat" pitchFamily="2" charset="0"/>
            </a:endParaRPr>
          </a:p>
          <a:p>
            <a:pPr marL="0" indent="0" algn="just">
              <a:buNone/>
            </a:pPr>
            <a:r>
              <a:rPr lang="es-CO" sz="1400" b="1" dirty="0">
                <a:solidFill>
                  <a:schemeClr val="accent1"/>
                </a:solidFill>
                <a:latin typeface="Montserrat" pitchFamily="2" charset="0"/>
              </a:rPr>
              <a:t>Objetivo</a:t>
            </a:r>
            <a:r>
              <a:rPr lang="es-CO" sz="1400" dirty="0">
                <a:solidFill>
                  <a:schemeClr val="accent1"/>
                </a:solidFill>
                <a:latin typeface="Montserrat" pitchFamily="2" charset="0"/>
              </a:rPr>
              <a:t>: </a:t>
            </a:r>
            <a:r>
              <a:rPr lang="es-CO" sz="1400" dirty="0">
                <a:solidFill>
                  <a:schemeClr val="tx1"/>
                </a:solidFill>
                <a:latin typeface="Montserrat" pitchFamily="2" charset="0"/>
              </a:rPr>
              <a:t>Disminuir los tiempos de respuesta, los requisitos de los diferentes trámites(Simplificar, estandarizar, eliminar,  optimizar y automatizar), que realizan los ciudadanos en las entidades públicas, a través de las tecnologías de la información y las comunicaciones.</a:t>
            </a:r>
          </a:p>
          <a:p>
            <a:pPr marL="0" indent="0" algn="just">
              <a:buNone/>
            </a:pPr>
            <a:endParaRPr lang="es-CO" sz="1400" dirty="0">
              <a:solidFill>
                <a:schemeClr val="tx1"/>
              </a:solidFill>
              <a:latin typeface="Montserrat" pitchFamily="2" charset="0"/>
            </a:endParaRPr>
          </a:p>
          <a:p>
            <a:pPr marL="0" indent="0">
              <a:buNone/>
            </a:pPr>
            <a:r>
              <a:rPr lang="es-CO" sz="1400" b="1" dirty="0">
                <a:solidFill>
                  <a:schemeClr val="accent1"/>
                </a:solidFill>
                <a:latin typeface="Montserrat" pitchFamily="2" charset="0"/>
              </a:rPr>
              <a:t>Periodicidad </a:t>
            </a:r>
            <a:r>
              <a:rPr kumimoji="0" lang="es-CO" sz="1400" b="1" i="0" u="none" strike="noStrike" kern="0" cap="none" spc="0" normalizeH="0" baseline="0" noProof="0" dirty="0">
                <a:ln>
                  <a:noFill/>
                </a:ln>
                <a:solidFill>
                  <a:schemeClr val="accent1"/>
                </a:solidFill>
                <a:effectLst/>
                <a:uLnTx/>
                <a:uFillTx/>
                <a:latin typeface="Montserrat" pitchFamily="2" charset="0"/>
                <a:cs typeface="Calibri" panose="020F0502020204030204" pitchFamily="34" charset="0"/>
              </a:rPr>
              <a:t>del Plan</a:t>
            </a:r>
            <a:r>
              <a:rPr kumimoji="0" lang="es-CO" sz="1400" b="1" i="0" u="none" strike="noStrike" kern="0" cap="none" spc="0" normalizeH="0" baseline="0" noProof="0" dirty="0">
                <a:ln>
                  <a:noFill/>
                </a:ln>
                <a:solidFill>
                  <a:schemeClr val="accent1"/>
                </a:solidFill>
                <a:effectLst/>
                <a:uLnTx/>
                <a:uFillTx/>
                <a:latin typeface="Montserrat" pitchFamily="2" charset="0"/>
                <a:cs typeface="Calibri" panose="020F0502020204030204" pitchFamily="34" charset="0"/>
                <a:sym typeface="Wingdings" panose="05000000000000000000" pitchFamily="2" charset="2"/>
              </a:rPr>
              <a:t> (Anual, Bianual etc.)</a:t>
            </a:r>
            <a:r>
              <a:rPr lang="es-CO" sz="1400" dirty="0">
                <a:solidFill>
                  <a:schemeClr val="accent1"/>
                </a:solidFill>
                <a:latin typeface="Montserrat" pitchFamily="2" charset="0"/>
                <a:sym typeface="Wingdings" panose="05000000000000000000" pitchFamily="2" charset="2"/>
              </a:rPr>
              <a:t>:</a:t>
            </a:r>
            <a:r>
              <a:rPr lang="es-CO" sz="1400" dirty="0">
                <a:solidFill>
                  <a:schemeClr val="tx1"/>
                </a:solidFill>
                <a:latin typeface="Montserrat" pitchFamily="2" charset="0"/>
                <a:sym typeface="Wingdings" panose="05000000000000000000" pitchFamily="2" charset="2"/>
              </a:rPr>
              <a:t> Anual </a:t>
            </a:r>
            <a:endParaRPr lang="es-CO" sz="1400" dirty="0">
              <a:solidFill>
                <a:schemeClr val="tx1"/>
              </a:solidFill>
              <a:latin typeface="Montserrat" pitchFamily="2" charset="0"/>
            </a:endParaRPr>
          </a:p>
          <a:p>
            <a:pPr marL="0" indent="0">
              <a:buNone/>
            </a:pPr>
            <a:r>
              <a:rPr lang="es-CO" sz="1400" b="1" dirty="0">
                <a:solidFill>
                  <a:schemeClr val="accent1"/>
                </a:solidFill>
                <a:latin typeface="Montserrat" pitchFamily="2" charset="0"/>
              </a:rPr>
              <a:t>Principales Productos y Metas para la vigencia 2023: </a:t>
            </a:r>
            <a:r>
              <a:rPr lang="es-CO" sz="1400" dirty="0">
                <a:solidFill>
                  <a:schemeClr val="tx1"/>
                </a:solidFill>
                <a:latin typeface="Montserrat" pitchFamily="2" charset="0"/>
              </a:rPr>
              <a:t>Eliminar el Trámite Autorización de los Organismos de Certificación de productos ecológicos para certificar y  administrar el uso del sello de producto de alimento ecológico</a:t>
            </a:r>
            <a:r>
              <a:rPr lang="es-CO" sz="1400" b="1" dirty="0">
                <a:solidFill>
                  <a:schemeClr val="tx1"/>
                </a:solidFill>
                <a:latin typeface="Montserrat" pitchFamily="2" charset="0"/>
              </a:rPr>
              <a:t>. </a:t>
            </a:r>
            <a:r>
              <a:rPr lang="es-CO" sz="1400" dirty="0">
                <a:solidFill>
                  <a:schemeClr val="tx1"/>
                </a:solidFill>
                <a:latin typeface="Montserrat" pitchFamily="2" charset="0"/>
              </a:rPr>
              <a:t>Responsable: DIDT.</a:t>
            </a:r>
          </a:p>
          <a:p>
            <a:pPr marL="0" indent="0">
              <a:buNone/>
            </a:pPr>
            <a:endParaRPr lang="es-CO" sz="1600" b="1" dirty="0">
              <a:solidFill>
                <a:schemeClr val="tx1"/>
              </a:solidFill>
              <a:latin typeface="Montserrat" pitchFamily="2" charset="0"/>
            </a:endParaRPr>
          </a:p>
          <a:p>
            <a:pPr marL="457200" lvl="1" indent="0">
              <a:buNone/>
            </a:pPr>
            <a:endParaRPr lang="es-CO" dirty="0">
              <a:solidFill>
                <a:schemeClr val="tx1"/>
              </a:solidFill>
              <a:latin typeface="Montserrat" pitchFamily="2" charset="0"/>
            </a:endParaRPr>
          </a:p>
          <a:p>
            <a:endParaRPr lang="es-CO" sz="1800" dirty="0">
              <a:solidFill>
                <a:schemeClr val="tx1"/>
              </a:solidFill>
              <a:latin typeface="Montserrat" pitchFamily="2" charset="0"/>
            </a:endParaRPr>
          </a:p>
        </p:txBody>
      </p:sp>
      <p:graphicFrame>
        <p:nvGraphicFramePr>
          <p:cNvPr id="4" name="Tabla 4">
            <a:extLst>
              <a:ext uri="{FF2B5EF4-FFF2-40B4-BE49-F238E27FC236}">
                <a16:creationId xmlns:a16="http://schemas.microsoft.com/office/drawing/2014/main" id="{1489AEBB-4D41-4742-A3EB-D93FD5DB31BA}"/>
              </a:ext>
            </a:extLst>
          </p:cNvPr>
          <p:cNvGraphicFramePr>
            <a:graphicFrameLocks noGrp="1"/>
          </p:cNvGraphicFramePr>
          <p:nvPr>
            <p:extLst>
              <p:ext uri="{D42A27DB-BD31-4B8C-83A1-F6EECF244321}">
                <p14:modId xmlns:p14="http://schemas.microsoft.com/office/powerpoint/2010/main" val="3583652720"/>
              </p:ext>
            </p:extLst>
          </p:nvPr>
        </p:nvGraphicFramePr>
        <p:xfrm>
          <a:off x="5683188" y="4801140"/>
          <a:ext cx="5638801" cy="1545599"/>
        </p:xfrm>
        <a:graphic>
          <a:graphicData uri="http://schemas.openxmlformats.org/drawingml/2006/table">
            <a:tbl>
              <a:tblPr firstRow="1" bandRow="1">
                <a:tableStyleId>{6E25E649-3F16-4E02-A733-19D2CDBF48F0}</a:tableStyleId>
              </a:tblPr>
              <a:tblGrid>
                <a:gridCol w="3485562">
                  <a:extLst>
                    <a:ext uri="{9D8B030D-6E8A-4147-A177-3AD203B41FA5}">
                      <a16:colId xmlns:a16="http://schemas.microsoft.com/office/drawing/2014/main" val="2703139700"/>
                    </a:ext>
                  </a:extLst>
                </a:gridCol>
                <a:gridCol w="2153239">
                  <a:extLst>
                    <a:ext uri="{9D8B030D-6E8A-4147-A177-3AD203B41FA5}">
                      <a16:colId xmlns:a16="http://schemas.microsoft.com/office/drawing/2014/main" val="2077166228"/>
                    </a:ext>
                  </a:extLst>
                </a:gridCol>
              </a:tblGrid>
              <a:tr h="432399">
                <a:tc>
                  <a:txBody>
                    <a:bodyPr/>
                    <a:lstStyle/>
                    <a:p>
                      <a:pPr algn="ctr"/>
                      <a:r>
                        <a:rPr lang="es-CO" sz="1400" dirty="0"/>
                        <a:t>Ítem</a:t>
                      </a:r>
                    </a:p>
                  </a:txBody>
                  <a:tcPr/>
                </a:tc>
                <a:tc>
                  <a:txBody>
                    <a:bodyPr/>
                    <a:lstStyle/>
                    <a:p>
                      <a:pPr algn="ctr"/>
                      <a:r>
                        <a:rPr lang="es-CO" sz="1400" dirty="0"/>
                        <a:t>Cantidad</a:t>
                      </a:r>
                    </a:p>
                  </a:txBody>
                  <a:tcPr/>
                </a:tc>
                <a:extLst>
                  <a:ext uri="{0D108BD9-81ED-4DB2-BD59-A6C34878D82A}">
                    <a16:rowId xmlns:a16="http://schemas.microsoft.com/office/drawing/2014/main" val="3019022417"/>
                  </a:ext>
                </a:extLst>
              </a:tr>
              <a:tr h="680801">
                <a:tc>
                  <a:txBody>
                    <a:bodyPr/>
                    <a:lstStyle/>
                    <a:p>
                      <a:pPr algn="l"/>
                      <a:r>
                        <a:rPr lang="es-CO" sz="1400" dirty="0"/>
                        <a:t>Número de productos/metas</a:t>
                      </a:r>
                    </a:p>
                  </a:txBody>
                  <a:tcPr/>
                </a:tc>
                <a:tc>
                  <a:txBody>
                    <a:bodyPr/>
                    <a:lstStyle/>
                    <a:p>
                      <a:pPr algn="ctr"/>
                      <a:r>
                        <a:rPr lang="es-CO" sz="1400" dirty="0"/>
                        <a:t>1</a:t>
                      </a:r>
                    </a:p>
                  </a:txBody>
                  <a:tcPr/>
                </a:tc>
                <a:extLst>
                  <a:ext uri="{0D108BD9-81ED-4DB2-BD59-A6C34878D82A}">
                    <a16:rowId xmlns:a16="http://schemas.microsoft.com/office/drawing/2014/main" val="254216613"/>
                  </a:ext>
                </a:extLst>
              </a:tr>
              <a:tr h="432399">
                <a:tc>
                  <a:txBody>
                    <a:bodyPr/>
                    <a:lstStyle/>
                    <a:p>
                      <a:pPr algn="l"/>
                      <a:r>
                        <a:rPr lang="es-CO" sz="1400" dirty="0"/>
                        <a:t>Número de actividades</a:t>
                      </a:r>
                    </a:p>
                  </a:txBody>
                  <a:tcPr/>
                </a:tc>
                <a:tc>
                  <a:txBody>
                    <a:bodyPr/>
                    <a:lstStyle/>
                    <a:p>
                      <a:pPr algn="ctr"/>
                      <a:r>
                        <a:rPr lang="es-CO" sz="1400" dirty="0"/>
                        <a:t>1</a:t>
                      </a:r>
                    </a:p>
                  </a:txBody>
                  <a:tcPr/>
                </a:tc>
                <a:extLst>
                  <a:ext uri="{0D108BD9-81ED-4DB2-BD59-A6C34878D82A}">
                    <a16:rowId xmlns:a16="http://schemas.microsoft.com/office/drawing/2014/main" val="4001012536"/>
                  </a:ext>
                </a:extLst>
              </a:tr>
            </a:tbl>
          </a:graphicData>
        </a:graphic>
      </p:graphicFrame>
      <p:grpSp>
        <p:nvGrpSpPr>
          <p:cNvPr id="6" name="object 5">
            <a:extLst>
              <a:ext uri="{FF2B5EF4-FFF2-40B4-BE49-F238E27FC236}">
                <a16:creationId xmlns:a16="http://schemas.microsoft.com/office/drawing/2014/main" id="{ED05BF68-7BD2-7F9E-458E-3BE9D4062BD3}"/>
              </a:ext>
            </a:extLst>
          </p:cNvPr>
          <p:cNvGrpSpPr/>
          <p:nvPr/>
        </p:nvGrpSpPr>
        <p:grpSpPr>
          <a:xfrm>
            <a:off x="4495" y="6780549"/>
            <a:ext cx="12184380" cy="76200"/>
            <a:chOff x="4495" y="6780549"/>
            <a:chExt cx="12184380" cy="76200"/>
          </a:xfrm>
        </p:grpSpPr>
        <p:sp>
          <p:nvSpPr>
            <p:cNvPr id="7" name="object 6">
              <a:extLst>
                <a:ext uri="{FF2B5EF4-FFF2-40B4-BE49-F238E27FC236}">
                  <a16:creationId xmlns:a16="http://schemas.microsoft.com/office/drawing/2014/main" id="{78710ED4-3E37-5039-6B50-3C32FCC55BEE}"/>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8" name="object 7">
              <a:extLst>
                <a:ext uri="{FF2B5EF4-FFF2-40B4-BE49-F238E27FC236}">
                  <a16:creationId xmlns:a16="http://schemas.microsoft.com/office/drawing/2014/main" id="{8D293405-6A80-7DBB-3A5E-CD94716A863A}"/>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9" name="object 8">
              <a:extLst>
                <a:ext uri="{FF2B5EF4-FFF2-40B4-BE49-F238E27FC236}">
                  <a16:creationId xmlns:a16="http://schemas.microsoft.com/office/drawing/2014/main" id="{E4A6589C-18A6-8004-B089-2E50D8730F1B}"/>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sp>
        <p:nvSpPr>
          <p:cNvPr id="14" name="object 4">
            <a:extLst>
              <a:ext uri="{FF2B5EF4-FFF2-40B4-BE49-F238E27FC236}">
                <a16:creationId xmlns:a16="http://schemas.microsoft.com/office/drawing/2014/main" id="{9F2B5718-8C08-74CD-390B-1512F0D9CF21}"/>
              </a:ext>
            </a:extLst>
          </p:cNvPr>
          <p:cNvSpPr/>
          <p:nvPr/>
        </p:nvSpPr>
        <p:spPr>
          <a:xfrm>
            <a:off x="8722880" y="349123"/>
            <a:ext cx="3465576" cy="588263"/>
          </a:xfrm>
          <a:prstGeom prst="rect">
            <a:avLst/>
          </a:prstGeom>
          <a:blipFill>
            <a:blip r:embed="rId3" cstate="print"/>
            <a:stretch>
              <a:fillRect/>
            </a:stretch>
          </a:blipFill>
        </p:spPr>
        <p:txBody>
          <a:bodyPr wrap="square" lIns="0" tIns="0" rIns="0" bIns="0" rtlCol="0"/>
          <a:lstStyle/>
          <a:p>
            <a:endParaRPr/>
          </a:p>
        </p:txBody>
      </p:sp>
      <p:grpSp>
        <p:nvGrpSpPr>
          <p:cNvPr id="15" name="object 9">
            <a:extLst>
              <a:ext uri="{FF2B5EF4-FFF2-40B4-BE49-F238E27FC236}">
                <a16:creationId xmlns:a16="http://schemas.microsoft.com/office/drawing/2014/main" id="{5D4D93C5-3CDE-F4EB-6B0E-E80F8E3CE898}"/>
              </a:ext>
            </a:extLst>
          </p:cNvPr>
          <p:cNvGrpSpPr/>
          <p:nvPr/>
        </p:nvGrpSpPr>
        <p:grpSpPr>
          <a:xfrm>
            <a:off x="560033" y="609599"/>
            <a:ext cx="810260" cy="67310"/>
            <a:chOff x="1268266" y="510608"/>
            <a:chExt cx="810260" cy="67310"/>
          </a:xfrm>
        </p:grpSpPr>
        <p:sp>
          <p:nvSpPr>
            <p:cNvPr id="16" name="object 10">
              <a:extLst>
                <a:ext uri="{FF2B5EF4-FFF2-40B4-BE49-F238E27FC236}">
                  <a16:creationId xmlns:a16="http://schemas.microsoft.com/office/drawing/2014/main" id="{30BF3B70-53CE-F065-3AFD-540C2E566967}"/>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7" name="object 11">
              <a:extLst>
                <a:ext uri="{FF2B5EF4-FFF2-40B4-BE49-F238E27FC236}">
                  <a16:creationId xmlns:a16="http://schemas.microsoft.com/office/drawing/2014/main" id="{BEDB4606-7C7C-C26E-BC34-9022C06B8A61}"/>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8" name="object 12">
              <a:extLst>
                <a:ext uri="{FF2B5EF4-FFF2-40B4-BE49-F238E27FC236}">
                  <a16:creationId xmlns:a16="http://schemas.microsoft.com/office/drawing/2014/main" id="{DF3B701F-E3FF-9209-5EC5-3156E245AB9C}"/>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425589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191271"/>
            <a:ext cx="10002597" cy="1446550"/>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pPr marL="263525" lvl="0">
              <a:buSzPts val="1000"/>
            </a:pPr>
            <a:r>
              <a:rPr lang="es-MX" sz="2800" dirty="0">
                <a:effectLst/>
                <a:ea typeface="Times New Roman" panose="02020603050405020304" pitchFamily="18" charset="0"/>
              </a:rPr>
              <a:t>Rendición de Cuentas </a:t>
            </a:r>
          </a:p>
          <a:p>
            <a:pPr marL="263525" lvl="0">
              <a:buSzPts val="1000"/>
            </a:pPr>
            <a:endParaRPr lang="es-MX" sz="2000" b="0" dirty="0">
              <a:solidFill>
                <a:schemeClr val="tx1"/>
              </a:solidFill>
              <a:effectLst/>
              <a:ea typeface="Times New Roman" panose="02020603050405020304" pitchFamily="18" charset="0"/>
            </a:endParaRPr>
          </a:p>
          <a:p>
            <a:pPr marL="263525" lvl="0">
              <a:buSzPts val="1000"/>
            </a:pPr>
            <a:r>
              <a:rPr lang="es-MX" sz="2000" dirty="0">
                <a:solidFill>
                  <a:schemeClr val="tx1"/>
                </a:solidFill>
                <a:effectLst/>
                <a:ea typeface="Times New Roman" panose="02020603050405020304" pitchFamily="18" charset="0"/>
              </a:rPr>
              <a:t>Carlos Sierra</a:t>
            </a:r>
          </a:p>
          <a:p>
            <a:pPr marL="263525" lvl="0">
              <a:buSzPts val="1000"/>
            </a:pPr>
            <a:r>
              <a:rPr lang="es-MX" sz="2000" b="0" dirty="0">
                <a:solidFill>
                  <a:schemeClr val="tx1"/>
                </a:solidFill>
                <a:effectLst/>
                <a:ea typeface="Times New Roman" panose="02020603050405020304" pitchFamily="18" charset="0"/>
              </a:rPr>
              <a:t>Oficina Asesora de Planeación y Prospectiva</a:t>
            </a:r>
            <a:endParaRPr lang="es-CO" sz="2000" dirty="0">
              <a:solidFill>
                <a:schemeClr val="tx1"/>
              </a:solidFill>
              <a:effectLst/>
              <a:ea typeface="Calibri" panose="020F0502020204030204" pitchFamily="34" charset="0"/>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528926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804CF-B5DD-49F8-AEE8-B75655C34D21}"/>
              </a:ext>
            </a:extLst>
          </p:cNvPr>
          <p:cNvSpPr>
            <a:spLocks noGrp="1"/>
          </p:cNvSpPr>
          <p:nvPr>
            <p:ph type="title"/>
          </p:nvPr>
        </p:nvSpPr>
        <p:spPr>
          <a:xfrm>
            <a:off x="648212" y="732344"/>
            <a:ext cx="7733788" cy="566528"/>
          </a:xfrm>
        </p:spPr>
        <p:txBody>
          <a:bodyPr>
            <a:normAutofit/>
          </a:bodyPr>
          <a:lstStyle/>
          <a:p>
            <a:pPr algn="l"/>
            <a:r>
              <a:rPr lang="es-CO" sz="2400" b="1" dirty="0">
                <a:solidFill>
                  <a:schemeClr val="accent1"/>
                </a:solidFill>
                <a:latin typeface="Montserrat" pitchFamily="2" charset="0"/>
                <a:cs typeface="Calibri" panose="020F0502020204030204" pitchFamily="34" charset="0"/>
              </a:rPr>
              <a:t>Plan Anticorrupción y Atención al Ciudadano</a:t>
            </a:r>
          </a:p>
        </p:txBody>
      </p:sp>
      <p:sp>
        <p:nvSpPr>
          <p:cNvPr id="3" name="Marcador de contenido 2">
            <a:extLst>
              <a:ext uri="{FF2B5EF4-FFF2-40B4-BE49-F238E27FC236}">
                <a16:creationId xmlns:a16="http://schemas.microsoft.com/office/drawing/2014/main" id="{DF847CFB-777E-45D3-B06E-D769061D334C}"/>
              </a:ext>
            </a:extLst>
          </p:cNvPr>
          <p:cNvSpPr>
            <a:spLocks noGrp="1"/>
          </p:cNvSpPr>
          <p:nvPr>
            <p:ph idx="1"/>
          </p:nvPr>
        </p:nvSpPr>
        <p:spPr>
          <a:xfrm>
            <a:off x="647472" y="1298872"/>
            <a:ext cx="11128892" cy="4814139"/>
          </a:xfrm>
        </p:spPr>
        <p:txBody>
          <a:bodyPr>
            <a:noAutofit/>
          </a:bodyPr>
          <a:lstStyle/>
          <a:p>
            <a:pPr marL="0" indent="0">
              <a:buNone/>
            </a:pPr>
            <a:r>
              <a:rPr lang="es-CO" sz="1600" b="1" dirty="0">
                <a:solidFill>
                  <a:schemeClr val="accent1"/>
                </a:solidFill>
                <a:latin typeface="Montserrat" pitchFamily="2" charset="0"/>
                <a:cs typeface="Calibri" panose="020F0502020204030204" pitchFamily="34" charset="0"/>
              </a:rPr>
              <a:t>Componente</a:t>
            </a:r>
            <a:r>
              <a:rPr lang="es-CO" sz="1600" dirty="0">
                <a:solidFill>
                  <a:schemeClr val="accent1"/>
                </a:solidFill>
                <a:latin typeface="Montserrat" pitchFamily="2" charset="0"/>
                <a:cs typeface="Calibri" panose="020F0502020204030204" pitchFamily="34" charset="0"/>
              </a:rPr>
              <a:t>: </a:t>
            </a:r>
            <a:r>
              <a:rPr lang="es-CO" sz="1600" b="1" dirty="0">
                <a:solidFill>
                  <a:schemeClr val="accent1"/>
                </a:solidFill>
                <a:latin typeface="Montserrat" pitchFamily="2" charset="0"/>
                <a:cs typeface="Calibri" panose="020F0502020204030204" pitchFamily="34" charset="0"/>
              </a:rPr>
              <a:t>RENDICIÓN DE CUENTAS.</a:t>
            </a:r>
          </a:p>
          <a:p>
            <a:pPr marL="0" indent="0">
              <a:buNone/>
            </a:pPr>
            <a:r>
              <a:rPr lang="es-CO" sz="1600" b="1" dirty="0">
                <a:solidFill>
                  <a:schemeClr val="accent1"/>
                </a:solidFill>
                <a:latin typeface="Montserrat" pitchFamily="2" charset="0"/>
                <a:cs typeface="Calibri" panose="020F0502020204030204" pitchFamily="34" charset="0"/>
              </a:rPr>
              <a:t>Política del MIPG: RENDICIÓN DE CUENTAS</a:t>
            </a:r>
            <a:r>
              <a:rPr lang="es-CO" sz="1400" b="1" dirty="0">
                <a:solidFill>
                  <a:schemeClr val="accent1"/>
                </a:solidFill>
                <a:latin typeface="Montserrat" pitchFamily="2" charset="0"/>
                <a:cs typeface="Calibri" panose="020F0502020204030204" pitchFamily="34" charset="0"/>
              </a:rPr>
              <a:t>.</a:t>
            </a:r>
          </a:p>
          <a:p>
            <a:pPr marL="0" indent="0">
              <a:buNone/>
            </a:pPr>
            <a:r>
              <a:rPr lang="es-CO" sz="1600" b="1" dirty="0">
                <a:solidFill>
                  <a:schemeClr val="accent1"/>
                </a:solidFill>
                <a:latin typeface="Montserrat" pitchFamily="2" charset="0"/>
                <a:cs typeface="Calibri" panose="020F0502020204030204" pitchFamily="34" charset="0"/>
              </a:rPr>
              <a:t>Objetivo</a:t>
            </a:r>
            <a:r>
              <a:rPr lang="es-CO" sz="1600" dirty="0">
                <a:solidFill>
                  <a:schemeClr val="accent1"/>
                </a:solidFill>
                <a:latin typeface="Montserrat" pitchFamily="2" charset="0"/>
                <a:cs typeface="Calibri" panose="020F0502020204030204" pitchFamily="34" charset="0"/>
              </a:rPr>
              <a:t>:</a:t>
            </a:r>
            <a:r>
              <a:rPr lang="es-CO" sz="1600" dirty="0">
                <a:solidFill>
                  <a:schemeClr val="accent1">
                    <a:lumMod val="75000"/>
                  </a:schemeClr>
                </a:solidFill>
                <a:latin typeface="Montserrat" pitchFamily="2" charset="0"/>
                <a:cs typeface="Calibri" panose="020F0502020204030204" pitchFamily="34" charset="0"/>
              </a:rPr>
              <a:t> </a:t>
            </a:r>
            <a:r>
              <a:rPr lang="es-CO" sz="1600" dirty="0">
                <a:solidFill>
                  <a:schemeClr val="tx1"/>
                </a:solidFill>
                <a:latin typeface="Montserrat" pitchFamily="2" charset="0"/>
                <a:cs typeface="Calibri" panose="020F0502020204030204" pitchFamily="34" charset="0"/>
              </a:rPr>
              <a:t>Informar a la ciudadanía sobre los mecanismos, los canales de atención y los escenarios de participación ciudadana promovidos por el Ministerio de Agricultura y Desarrollo Rural, para facilitar el conocimiento y fortalecer la cultura de rendición de cuentas.</a:t>
            </a:r>
          </a:p>
          <a:p>
            <a:pPr marL="0" indent="0">
              <a:buNone/>
            </a:pPr>
            <a:endParaRPr lang="es-CO" sz="1600" dirty="0">
              <a:solidFill>
                <a:schemeClr val="tx1"/>
              </a:solidFill>
              <a:latin typeface="Montserrat" pitchFamily="2" charset="0"/>
              <a:cs typeface="Calibri" panose="020F0502020204030204" pitchFamily="34" charset="0"/>
            </a:endParaRPr>
          </a:p>
          <a:p>
            <a:pPr marL="0" indent="0" algn="just">
              <a:buNone/>
            </a:pPr>
            <a:r>
              <a:rPr lang="es-CO" sz="1600" b="1" dirty="0">
                <a:solidFill>
                  <a:schemeClr val="accent1"/>
                </a:solidFill>
                <a:latin typeface="Montserrat" pitchFamily="2" charset="0"/>
                <a:cs typeface="Calibri" panose="020F0502020204030204" pitchFamily="34" charset="0"/>
              </a:rPr>
              <a:t>Periodicidad del Plan</a:t>
            </a:r>
            <a:r>
              <a:rPr lang="es-CO" sz="1600" b="1" dirty="0">
                <a:solidFill>
                  <a:schemeClr val="accent1"/>
                </a:solidFill>
                <a:latin typeface="Montserrat" pitchFamily="2" charset="0"/>
                <a:cs typeface="Calibri" panose="020F0502020204030204" pitchFamily="34" charset="0"/>
                <a:sym typeface="Wingdings" panose="05000000000000000000" pitchFamily="2" charset="2"/>
              </a:rPr>
              <a:t> (Anual, Bianual etc.): Anual </a:t>
            </a:r>
            <a:endParaRPr lang="es-CO" sz="1600" b="1" dirty="0">
              <a:solidFill>
                <a:schemeClr val="accent1"/>
              </a:solidFill>
              <a:latin typeface="Montserrat" pitchFamily="2" charset="0"/>
              <a:cs typeface="Calibri" panose="020F0502020204030204" pitchFamily="34" charset="0"/>
            </a:endParaRPr>
          </a:p>
          <a:p>
            <a:pPr marL="0" indent="0">
              <a:buNone/>
            </a:pPr>
            <a:r>
              <a:rPr lang="es-CO" sz="1600" b="1" dirty="0">
                <a:solidFill>
                  <a:schemeClr val="accent1"/>
                </a:solidFill>
                <a:latin typeface="Montserrat" pitchFamily="2" charset="0"/>
                <a:cs typeface="Calibri" panose="020F0502020204030204" pitchFamily="34" charset="0"/>
              </a:rPr>
              <a:t>Principales Productos y Metas para la Vigencia 2023:</a:t>
            </a:r>
          </a:p>
          <a:p>
            <a:pPr marL="0" indent="0">
              <a:buNone/>
            </a:pPr>
            <a:endParaRPr lang="es-CO" sz="1600" b="1" dirty="0">
              <a:solidFill>
                <a:schemeClr val="tx1"/>
              </a:solidFill>
              <a:latin typeface="Montserrat" pitchFamily="2" charset="0"/>
              <a:cs typeface="Calibri" panose="020F0502020204030204" pitchFamily="34" charset="0"/>
            </a:endParaRP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Informe anual de rendición de cuentas</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Informe Memorias al Congreso de la República 2022 – 2023</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Informe  de Rendición de Cuentas del Acuerdo de Paz ( Gestión Vigencia 2022)</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Informe de los espacios de diálogos realizados con los grupos de valor y/o la ciudadanía</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Informes de seguimiento de los Planes de Acción de los Planes Nacionales Sectoriales</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Informe de resultados de la Audiencia de Rendición de Cuentas realizada</a:t>
            </a:r>
          </a:p>
          <a:p>
            <a:pPr marL="0" indent="0">
              <a:spcBef>
                <a:spcPts val="0"/>
              </a:spcBef>
              <a:buNone/>
            </a:pPr>
            <a:endParaRPr lang="es-ES" sz="1600" dirty="0">
              <a:solidFill>
                <a:schemeClr val="tx1"/>
              </a:solidFill>
              <a:latin typeface="Montserrat" pitchFamily="2" charset="0"/>
            </a:endParaRPr>
          </a:p>
        </p:txBody>
      </p:sp>
      <p:graphicFrame>
        <p:nvGraphicFramePr>
          <p:cNvPr id="4" name="Tabla 4">
            <a:extLst>
              <a:ext uri="{FF2B5EF4-FFF2-40B4-BE49-F238E27FC236}">
                <a16:creationId xmlns:a16="http://schemas.microsoft.com/office/drawing/2014/main" id="{1489AEBB-4D41-4742-A3EB-D93FD5DB31BA}"/>
              </a:ext>
            </a:extLst>
          </p:cNvPr>
          <p:cNvGraphicFramePr>
            <a:graphicFrameLocks noGrp="1"/>
          </p:cNvGraphicFramePr>
          <p:nvPr>
            <p:extLst>
              <p:ext uri="{D42A27DB-BD31-4B8C-83A1-F6EECF244321}">
                <p14:modId xmlns:p14="http://schemas.microsoft.com/office/powerpoint/2010/main" val="2125139262"/>
              </p:ext>
            </p:extLst>
          </p:nvPr>
        </p:nvGraphicFramePr>
        <p:xfrm>
          <a:off x="5771634" y="5549288"/>
          <a:ext cx="5902492" cy="1127446"/>
        </p:xfrm>
        <a:graphic>
          <a:graphicData uri="http://schemas.openxmlformats.org/drawingml/2006/table">
            <a:tbl>
              <a:tblPr firstRow="1" bandRow="1">
                <a:tableStyleId>{6E25E649-3F16-4E02-A733-19D2CDBF48F0}</a:tableStyleId>
              </a:tblPr>
              <a:tblGrid>
                <a:gridCol w="3635446">
                  <a:extLst>
                    <a:ext uri="{9D8B030D-6E8A-4147-A177-3AD203B41FA5}">
                      <a16:colId xmlns:a16="http://schemas.microsoft.com/office/drawing/2014/main" val="2703139700"/>
                    </a:ext>
                  </a:extLst>
                </a:gridCol>
                <a:gridCol w="2267046">
                  <a:extLst>
                    <a:ext uri="{9D8B030D-6E8A-4147-A177-3AD203B41FA5}">
                      <a16:colId xmlns:a16="http://schemas.microsoft.com/office/drawing/2014/main" val="2077166228"/>
                    </a:ext>
                  </a:extLst>
                </a:gridCol>
              </a:tblGrid>
              <a:tr h="322979">
                <a:tc>
                  <a:txBody>
                    <a:bodyPr/>
                    <a:lstStyle/>
                    <a:p>
                      <a:pPr algn="ctr"/>
                      <a:r>
                        <a:rPr lang="es-CO" dirty="0"/>
                        <a:t>Ítem</a:t>
                      </a:r>
                    </a:p>
                  </a:txBody>
                  <a:tcPr/>
                </a:tc>
                <a:tc>
                  <a:txBody>
                    <a:bodyPr/>
                    <a:lstStyle/>
                    <a:p>
                      <a:pPr algn="ctr"/>
                      <a:r>
                        <a:rPr lang="es-CO" dirty="0"/>
                        <a:t>Cantidad</a:t>
                      </a:r>
                    </a:p>
                  </a:txBody>
                  <a:tcPr/>
                </a:tc>
                <a:extLst>
                  <a:ext uri="{0D108BD9-81ED-4DB2-BD59-A6C34878D82A}">
                    <a16:rowId xmlns:a16="http://schemas.microsoft.com/office/drawing/2014/main" val="3019022417"/>
                  </a:ext>
                </a:extLst>
              </a:tr>
              <a:tr h="380843">
                <a:tc>
                  <a:txBody>
                    <a:bodyPr/>
                    <a:lstStyle/>
                    <a:p>
                      <a:pPr algn="l"/>
                      <a:r>
                        <a:rPr lang="es-CO" dirty="0"/>
                        <a:t>Número de productos/metas</a:t>
                      </a:r>
                    </a:p>
                  </a:txBody>
                  <a:tcPr/>
                </a:tc>
                <a:tc>
                  <a:txBody>
                    <a:bodyPr/>
                    <a:lstStyle/>
                    <a:p>
                      <a:pPr algn="ctr"/>
                      <a:r>
                        <a:rPr lang="es-CO" dirty="0"/>
                        <a:t>17</a:t>
                      </a:r>
                    </a:p>
                  </a:txBody>
                  <a:tcPr/>
                </a:tc>
                <a:extLst>
                  <a:ext uri="{0D108BD9-81ED-4DB2-BD59-A6C34878D82A}">
                    <a16:rowId xmlns:a16="http://schemas.microsoft.com/office/drawing/2014/main" val="254216613"/>
                  </a:ext>
                </a:extLst>
              </a:tr>
              <a:tr h="380843">
                <a:tc>
                  <a:txBody>
                    <a:bodyPr/>
                    <a:lstStyle/>
                    <a:p>
                      <a:pPr algn="l"/>
                      <a:r>
                        <a:rPr lang="es-CO" dirty="0"/>
                        <a:t>Número de actividades</a:t>
                      </a:r>
                    </a:p>
                  </a:txBody>
                  <a:tcPr/>
                </a:tc>
                <a:tc>
                  <a:txBody>
                    <a:bodyPr/>
                    <a:lstStyle/>
                    <a:p>
                      <a:pPr algn="ctr"/>
                      <a:r>
                        <a:rPr lang="es-CO" dirty="0"/>
                        <a:t>17</a:t>
                      </a:r>
                    </a:p>
                  </a:txBody>
                  <a:tcPr/>
                </a:tc>
                <a:extLst>
                  <a:ext uri="{0D108BD9-81ED-4DB2-BD59-A6C34878D82A}">
                    <a16:rowId xmlns:a16="http://schemas.microsoft.com/office/drawing/2014/main" val="4001012536"/>
                  </a:ext>
                </a:extLst>
              </a:tr>
            </a:tbl>
          </a:graphicData>
        </a:graphic>
      </p:graphicFrame>
      <p:sp>
        <p:nvSpPr>
          <p:cNvPr id="5" name="object 4">
            <a:extLst>
              <a:ext uri="{FF2B5EF4-FFF2-40B4-BE49-F238E27FC236}">
                <a16:creationId xmlns:a16="http://schemas.microsoft.com/office/drawing/2014/main" id="{581546A0-FD1F-6A6F-E063-0D8F08E03090}"/>
              </a:ext>
            </a:extLst>
          </p:cNvPr>
          <p:cNvSpPr/>
          <p:nvPr/>
        </p:nvSpPr>
        <p:spPr>
          <a:xfrm>
            <a:off x="8722880" y="349123"/>
            <a:ext cx="3465576" cy="588263"/>
          </a:xfrm>
          <a:prstGeom prst="rect">
            <a:avLst/>
          </a:prstGeom>
          <a:blipFill>
            <a:blip r:embed="rId3" cstate="print"/>
            <a:stretch>
              <a:fillRect/>
            </a:stretch>
          </a:blipFill>
        </p:spPr>
        <p:txBody>
          <a:bodyPr wrap="square" lIns="0" tIns="0" rIns="0" bIns="0" rtlCol="0"/>
          <a:lstStyle/>
          <a:p>
            <a:endParaRPr/>
          </a:p>
        </p:txBody>
      </p:sp>
      <p:grpSp>
        <p:nvGrpSpPr>
          <p:cNvPr id="6" name="object 5">
            <a:extLst>
              <a:ext uri="{FF2B5EF4-FFF2-40B4-BE49-F238E27FC236}">
                <a16:creationId xmlns:a16="http://schemas.microsoft.com/office/drawing/2014/main" id="{210DA424-FE55-CC45-EB12-AAE9D2D1D875}"/>
              </a:ext>
            </a:extLst>
          </p:cNvPr>
          <p:cNvGrpSpPr/>
          <p:nvPr/>
        </p:nvGrpSpPr>
        <p:grpSpPr>
          <a:xfrm>
            <a:off x="4495" y="6780549"/>
            <a:ext cx="12184380" cy="76200"/>
            <a:chOff x="4495" y="6780549"/>
            <a:chExt cx="12184380" cy="76200"/>
          </a:xfrm>
        </p:grpSpPr>
        <p:sp>
          <p:nvSpPr>
            <p:cNvPr id="7" name="object 6">
              <a:extLst>
                <a:ext uri="{FF2B5EF4-FFF2-40B4-BE49-F238E27FC236}">
                  <a16:creationId xmlns:a16="http://schemas.microsoft.com/office/drawing/2014/main" id="{94BCD44E-3997-53C8-EEC0-C1C880C7FF5F}"/>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8" name="object 7">
              <a:extLst>
                <a:ext uri="{FF2B5EF4-FFF2-40B4-BE49-F238E27FC236}">
                  <a16:creationId xmlns:a16="http://schemas.microsoft.com/office/drawing/2014/main" id="{084C239D-44EB-0C68-17CC-F40C091C8F3C}"/>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9" name="object 8">
              <a:extLst>
                <a:ext uri="{FF2B5EF4-FFF2-40B4-BE49-F238E27FC236}">
                  <a16:creationId xmlns:a16="http://schemas.microsoft.com/office/drawing/2014/main" id="{EB26B16F-B5CC-395B-FAC7-FCCF362E6048}"/>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0" name="object 9">
            <a:extLst>
              <a:ext uri="{FF2B5EF4-FFF2-40B4-BE49-F238E27FC236}">
                <a16:creationId xmlns:a16="http://schemas.microsoft.com/office/drawing/2014/main" id="{3E9B66E6-8288-8BFD-A28C-7CEC3C247920}"/>
              </a:ext>
            </a:extLst>
          </p:cNvPr>
          <p:cNvGrpSpPr/>
          <p:nvPr/>
        </p:nvGrpSpPr>
        <p:grpSpPr>
          <a:xfrm>
            <a:off x="647472" y="609600"/>
            <a:ext cx="810260" cy="67310"/>
            <a:chOff x="1268266" y="510608"/>
            <a:chExt cx="810260" cy="67310"/>
          </a:xfrm>
        </p:grpSpPr>
        <p:sp>
          <p:nvSpPr>
            <p:cNvPr id="11" name="object 10">
              <a:extLst>
                <a:ext uri="{FF2B5EF4-FFF2-40B4-BE49-F238E27FC236}">
                  <a16:creationId xmlns:a16="http://schemas.microsoft.com/office/drawing/2014/main" id="{3E44B523-C2F7-F339-A555-7E6B102D5CC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2" name="object 11">
              <a:extLst>
                <a:ext uri="{FF2B5EF4-FFF2-40B4-BE49-F238E27FC236}">
                  <a16:creationId xmlns:a16="http://schemas.microsoft.com/office/drawing/2014/main" id="{682C68FC-0764-86F6-37FF-9A487B144E26}"/>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3" name="object 12">
              <a:extLst>
                <a:ext uri="{FF2B5EF4-FFF2-40B4-BE49-F238E27FC236}">
                  <a16:creationId xmlns:a16="http://schemas.microsoft.com/office/drawing/2014/main" id="{F44F0E89-B499-545A-0A92-D8877A00755C}"/>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247915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191271"/>
            <a:ext cx="10002597" cy="1508105"/>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pPr marL="263525" lvl="0">
              <a:buSzPts val="1000"/>
            </a:pPr>
            <a:r>
              <a:rPr lang="es-MX" sz="2800" dirty="0">
                <a:effectLst/>
                <a:ea typeface="Times New Roman" panose="02020603050405020304" pitchFamily="18" charset="0"/>
              </a:rPr>
              <a:t>Servicio al Ciudadano</a:t>
            </a:r>
          </a:p>
          <a:p>
            <a:pPr marL="541338" lvl="0" indent="-277813">
              <a:buSzPts val="1000"/>
              <a:buFont typeface="Symbol" panose="05050102010706020507" pitchFamily="18" charset="2"/>
              <a:buChar char=""/>
            </a:pPr>
            <a:endParaRPr lang="es-MX" b="0" dirty="0">
              <a:ea typeface="Times New Roman" panose="02020603050405020304" pitchFamily="18" charset="0"/>
            </a:endParaRPr>
          </a:p>
          <a:p>
            <a:pPr marL="263525" lvl="0">
              <a:buSzPts val="1000"/>
            </a:pPr>
            <a:r>
              <a:rPr lang="es-MX" sz="2000" dirty="0">
                <a:solidFill>
                  <a:schemeClr val="tx1"/>
                </a:solidFill>
                <a:effectLst/>
                <a:ea typeface="Times New Roman" panose="02020603050405020304" pitchFamily="18" charset="0"/>
              </a:rPr>
              <a:t>Lina Hernández</a:t>
            </a:r>
          </a:p>
          <a:p>
            <a:pPr marL="263525" lvl="0">
              <a:buSzPts val="1000"/>
            </a:pPr>
            <a:r>
              <a:rPr lang="es-MX" sz="2000" b="0" dirty="0">
                <a:solidFill>
                  <a:schemeClr val="tx1"/>
                </a:solidFill>
                <a:effectLst/>
                <a:ea typeface="Times New Roman" panose="02020603050405020304" pitchFamily="18" charset="0"/>
              </a:rPr>
              <a:t>Secretaría General - Grupo Atención al Ciudadano</a:t>
            </a:r>
            <a:endParaRPr lang="es-CO" sz="2000" b="0" dirty="0">
              <a:solidFill>
                <a:schemeClr val="tx1"/>
              </a:solidFill>
              <a:effectLst/>
              <a:ea typeface="Calibri" panose="020F0502020204030204" pitchFamily="34" charset="0"/>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2742101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804CF-B5DD-49F8-AEE8-B75655C34D21}"/>
              </a:ext>
            </a:extLst>
          </p:cNvPr>
          <p:cNvSpPr>
            <a:spLocks noGrp="1"/>
          </p:cNvSpPr>
          <p:nvPr>
            <p:ph type="title"/>
          </p:nvPr>
        </p:nvSpPr>
        <p:spPr>
          <a:xfrm>
            <a:off x="426271" y="867733"/>
            <a:ext cx="7733788" cy="566528"/>
          </a:xfrm>
        </p:spPr>
        <p:txBody>
          <a:bodyPr>
            <a:normAutofit/>
          </a:bodyPr>
          <a:lstStyle/>
          <a:p>
            <a:pPr algn="l"/>
            <a:r>
              <a:rPr lang="es-CO" sz="2400" b="1" dirty="0">
                <a:solidFill>
                  <a:schemeClr val="accent1"/>
                </a:solidFill>
                <a:latin typeface="Montserrat" pitchFamily="2" charset="0"/>
                <a:cs typeface="Calibri" panose="020F0502020204030204" pitchFamily="34" charset="0"/>
              </a:rPr>
              <a:t>Plan Anticorrupción y Atención al Ciudadano</a:t>
            </a:r>
          </a:p>
        </p:txBody>
      </p:sp>
      <p:sp>
        <p:nvSpPr>
          <p:cNvPr id="3" name="Marcador de contenido 2">
            <a:extLst>
              <a:ext uri="{FF2B5EF4-FFF2-40B4-BE49-F238E27FC236}">
                <a16:creationId xmlns:a16="http://schemas.microsoft.com/office/drawing/2014/main" id="{DF847CFB-777E-45D3-B06E-D769061D334C}"/>
              </a:ext>
            </a:extLst>
          </p:cNvPr>
          <p:cNvSpPr>
            <a:spLocks noGrp="1"/>
          </p:cNvSpPr>
          <p:nvPr>
            <p:ph idx="1"/>
          </p:nvPr>
        </p:nvSpPr>
        <p:spPr>
          <a:xfrm>
            <a:off x="425531" y="1434261"/>
            <a:ext cx="11128892" cy="4814139"/>
          </a:xfrm>
        </p:spPr>
        <p:txBody>
          <a:bodyPr>
            <a:noAutofit/>
          </a:bodyPr>
          <a:lstStyle/>
          <a:p>
            <a:pPr marL="0" indent="0">
              <a:buNone/>
            </a:pPr>
            <a:r>
              <a:rPr lang="es-CO" sz="1400" b="1" dirty="0">
                <a:solidFill>
                  <a:schemeClr val="accent1"/>
                </a:solidFill>
                <a:latin typeface="Montserrat" pitchFamily="2" charset="0"/>
                <a:cs typeface="Calibri" panose="020F0502020204030204" pitchFamily="34" charset="0"/>
              </a:rPr>
              <a:t>Componente</a:t>
            </a:r>
            <a:r>
              <a:rPr lang="es-CO" sz="1400" dirty="0">
                <a:solidFill>
                  <a:schemeClr val="accent1"/>
                </a:solidFill>
                <a:latin typeface="Montserrat" pitchFamily="2" charset="0"/>
                <a:cs typeface="Calibri" panose="020F0502020204030204" pitchFamily="34" charset="0"/>
              </a:rPr>
              <a:t>: </a:t>
            </a:r>
            <a:r>
              <a:rPr lang="es-CO" sz="1400" b="1" dirty="0">
                <a:solidFill>
                  <a:schemeClr val="accent1"/>
                </a:solidFill>
                <a:latin typeface="Montserrat" pitchFamily="2" charset="0"/>
                <a:cs typeface="Calibri" panose="020F0502020204030204" pitchFamily="34" charset="0"/>
              </a:rPr>
              <a:t>MECANISMOS DE SERVICIO AL CIUDADANO.</a:t>
            </a:r>
          </a:p>
          <a:p>
            <a:pPr marL="0" indent="0">
              <a:buNone/>
            </a:pPr>
            <a:r>
              <a:rPr lang="es-CO" sz="1400" b="1" dirty="0">
                <a:solidFill>
                  <a:schemeClr val="accent1"/>
                </a:solidFill>
                <a:latin typeface="Montserrat" pitchFamily="2" charset="0"/>
                <a:cs typeface="Calibri" panose="020F0502020204030204" pitchFamily="34" charset="0"/>
              </a:rPr>
              <a:t>Política del MIPG: SERVICIO AL CIUDADANO.</a:t>
            </a:r>
            <a:endParaRPr lang="es-CO" sz="1600" b="1" dirty="0">
              <a:solidFill>
                <a:schemeClr val="accent1"/>
              </a:solidFill>
              <a:latin typeface="Montserrat" pitchFamily="2" charset="0"/>
              <a:cs typeface="Calibri" panose="020F0502020204030204" pitchFamily="34" charset="0"/>
            </a:endParaRPr>
          </a:p>
          <a:p>
            <a:pPr marL="0" indent="0">
              <a:buNone/>
            </a:pPr>
            <a:r>
              <a:rPr lang="es-CO" sz="1600" b="1" dirty="0">
                <a:solidFill>
                  <a:schemeClr val="accent1"/>
                </a:solidFill>
                <a:latin typeface="Montserrat" pitchFamily="2" charset="0"/>
                <a:cs typeface="Calibri" panose="020F0502020204030204" pitchFamily="34" charset="0"/>
              </a:rPr>
              <a:t>Objetivo</a:t>
            </a:r>
            <a:r>
              <a:rPr lang="es-CO" sz="1600" dirty="0">
                <a:solidFill>
                  <a:schemeClr val="accent1"/>
                </a:solidFill>
                <a:latin typeface="Montserrat" pitchFamily="2" charset="0"/>
                <a:cs typeface="Calibri" panose="020F0502020204030204" pitchFamily="34" charset="0"/>
              </a:rPr>
              <a:t>:</a:t>
            </a:r>
            <a:r>
              <a:rPr lang="es-CO" sz="1600" dirty="0">
                <a:solidFill>
                  <a:schemeClr val="accent1">
                    <a:lumMod val="75000"/>
                  </a:schemeClr>
                </a:solidFill>
                <a:latin typeface="Montserrat" pitchFamily="2" charset="0"/>
                <a:cs typeface="Calibri" panose="020F0502020204030204" pitchFamily="34" charset="0"/>
              </a:rPr>
              <a:t> </a:t>
            </a:r>
            <a:r>
              <a:rPr lang="es-ES" sz="1400" b="0" i="0" u="none" strike="noStrike" baseline="0" dirty="0">
                <a:solidFill>
                  <a:srgbClr val="000000"/>
                </a:solidFill>
                <a:latin typeface="Montserrat" pitchFamily="2" charset="0"/>
              </a:rPr>
              <a:t>Facilitar el acceso de los ciudadanos a sus derechos mediante canales de atención oportunos y eficientes y conocer sus expectativas frente a los servicios.</a:t>
            </a:r>
          </a:p>
          <a:p>
            <a:endParaRPr lang="es-ES" sz="1400" b="0" i="0" u="none" strike="noStrike" baseline="0" dirty="0">
              <a:solidFill>
                <a:srgbClr val="000000"/>
              </a:solidFill>
              <a:latin typeface="Montserrat" pitchFamily="2" charset="0"/>
            </a:endParaRPr>
          </a:p>
          <a:p>
            <a:pPr marL="0" indent="0">
              <a:buNone/>
            </a:pPr>
            <a:r>
              <a:rPr lang="es-ES" sz="1400" b="1" i="0" u="none" strike="noStrike" baseline="0" dirty="0">
                <a:solidFill>
                  <a:schemeClr val="accent1"/>
                </a:solidFill>
                <a:latin typeface="Montserrat" pitchFamily="2" charset="0"/>
              </a:rPr>
              <a:t>Periodicidad del Plan(Anual, Bianual etc.): </a:t>
            </a:r>
            <a:r>
              <a:rPr lang="es-ES" sz="1400" b="0" i="0" u="none" strike="noStrike" baseline="0" dirty="0">
                <a:solidFill>
                  <a:srgbClr val="000000"/>
                </a:solidFill>
                <a:latin typeface="Montserrat" pitchFamily="2" charset="0"/>
              </a:rPr>
              <a:t>Anual </a:t>
            </a:r>
          </a:p>
          <a:p>
            <a:pPr marL="0" indent="0">
              <a:buNone/>
            </a:pPr>
            <a:r>
              <a:rPr lang="es-ES" sz="1400" b="1" i="0" u="none" strike="noStrike" baseline="0" dirty="0">
                <a:solidFill>
                  <a:schemeClr val="accent1"/>
                </a:solidFill>
                <a:latin typeface="Montserrat" pitchFamily="2" charset="0"/>
              </a:rPr>
              <a:t>Principales Productos y Metas para la vigencia 2023:</a:t>
            </a:r>
          </a:p>
          <a:p>
            <a:endParaRPr lang="es-CO" sz="1400" b="1" dirty="0">
              <a:solidFill>
                <a:schemeClr val="tx1"/>
              </a:solidFill>
              <a:latin typeface="Montserrat" pitchFamily="2" charset="0"/>
              <a:cs typeface="Calibri" panose="020F0502020204030204" pitchFamily="34" charset="0"/>
            </a:endParaRP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Elaborar el informe de caracterizacion de usuarios de acuerdo a la información de las atenciones realizadas por el Grupo Atención al Ciudadano de manera presencial y telefónica</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Definir espacios con las áreas misionales para la actualización de la información de la oferta institucional publicada en la página web del Ministerio</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Analizar los datos de las interacciones realizadas a los ciudadanos a través de los canales virtuales y telefónico </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Realizar  jornadas de socialización a los colaboradores de la entidad sobre el  Trámite Interno  de derechos de petición (PQRDS) y temas relacionados con la atención al ciudadano</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Capacitar a  los servidores que realizan atención  y orientación  a los ciudadanos, sobre temáticas de cualificación enfocadas a la prestación del servicio.</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Revisar la información de las preguntas frecuentes publicadas en la página web  y realizar ajustes aplicando la Guía de lenguaje claro</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Realizar  divulgaciones en temas relacionados con temas de servicio al ciudadano a través de los medios de comunicación interna y externa haciendo uso de los lineamientos de la estrategia de lenguaje claro</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Revisar y actualizar el procedimiento del trámite interno de PQRDS de acuerdo a los nuevos lineamientos de gestión documental</a:t>
            </a:r>
          </a:p>
          <a:p>
            <a:pPr marL="285750" indent="-285750">
              <a:spcBef>
                <a:spcPts val="0"/>
              </a:spcBef>
              <a:buFont typeface="Arial" panose="020B0604020202020204" pitchFamily="34" charset="0"/>
              <a:buChar char="•"/>
            </a:pPr>
            <a:endParaRPr lang="es-ES" sz="1400" dirty="0">
              <a:solidFill>
                <a:schemeClr val="tx1"/>
              </a:solidFill>
              <a:latin typeface="Montserrat" pitchFamily="2" charset="0"/>
              <a:cs typeface="Calibri" panose="020F0502020204030204" pitchFamily="34" charset="0"/>
            </a:endParaRPr>
          </a:p>
          <a:p>
            <a:pPr marL="285750" indent="-285750">
              <a:spcBef>
                <a:spcPts val="0"/>
              </a:spcBef>
              <a:buFont typeface="Arial" panose="020B0604020202020204" pitchFamily="34" charset="0"/>
              <a:buChar char="•"/>
            </a:pPr>
            <a:endParaRPr lang="es-ES" sz="1400" dirty="0">
              <a:solidFill>
                <a:schemeClr val="tx1"/>
              </a:solidFill>
              <a:latin typeface="Montserrat" pitchFamily="2" charset="0"/>
              <a:cs typeface="Calibri" panose="020F0502020204030204" pitchFamily="34" charset="0"/>
            </a:endParaRPr>
          </a:p>
          <a:p>
            <a:pPr marL="285750" indent="-285750">
              <a:spcBef>
                <a:spcPts val="0"/>
              </a:spcBef>
              <a:buFont typeface="Arial" panose="020B0604020202020204" pitchFamily="34" charset="0"/>
              <a:buChar char="•"/>
            </a:pPr>
            <a:endParaRPr lang="es-ES" sz="1400" dirty="0">
              <a:solidFill>
                <a:schemeClr val="tx1"/>
              </a:solidFill>
              <a:latin typeface="Montserrat" pitchFamily="2" charset="0"/>
              <a:cs typeface="Calibri" panose="020F0502020204030204" pitchFamily="34" charset="0"/>
            </a:endParaRPr>
          </a:p>
        </p:txBody>
      </p:sp>
      <p:sp>
        <p:nvSpPr>
          <p:cNvPr id="5" name="object 4">
            <a:extLst>
              <a:ext uri="{FF2B5EF4-FFF2-40B4-BE49-F238E27FC236}">
                <a16:creationId xmlns:a16="http://schemas.microsoft.com/office/drawing/2014/main" id="{581546A0-FD1F-6A6F-E063-0D8F08E03090}"/>
              </a:ext>
            </a:extLst>
          </p:cNvPr>
          <p:cNvSpPr/>
          <p:nvPr/>
        </p:nvSpPr>
        <p:spPr>
          <a:xfrm>
            <a:off x="8722880" y="349123"/>
            <a:ext cx="3465576" cy="588263"/>
          </a:xfrm>
          <a:prstGeom prst="rect">
            <a:avLst/>
          </a:prstGeom>
          <a:blipFill>
            <a:blip r:embed="rId3" cstate="print"/>
            <a:stretch>
              <a:fillRect/>
            </a:stretch>
          </a:blipFill>
        </p:spPr>
        <p:txBody>
          <a:bodyPr wrap="square" lIns="0" tIns="0" rIns="0" bIns="0" rtlCol="0"/>
          <a:lstStyle/>
          <a:p>
            <a:endParaRPr/>
          </a:p>
        </p:txBody>
      </p:sp>
      <p:grpSp>
        <p:nvGrpSpPr>
          <p:cNvPr id="6" name="object 5">
            <a:extLst>
              <a:ext uri="{FF2B5EF4-FFF2-40B4-BE49-F238E27FC236}">
                <a16:creationId xmlns:a16="http://schemas.microsoft.com/office/drawing/2014/main" id="{210DA424-FE55-CC45-EB12-AAE9D2D1D875}"/>
              </a:ext>
            </a:extLst>
          </p:cNvPr>
          <p:cNvGrpSpPr/>
          <p:nvPr/>
        </p:nvGrpSpPr>
        <p:grpSpPr>
          <a:xfrm>
            <a:off x="4495" y="6780549"/>
            <a:ext cx="12184380" cy="76200"/>
            <a:chOff x="4495" y="6780549"/>
            <a:chExt cx="12184380" cy="76200"/>
          </a:xfrm>
        </p:grpSpPr>
        <p:sp>
          <p:nvSpPr>
            <p:cNvPr id="7" name="object 6">
              <a:extLst>
                <a:ext uri="{FF2B5EF4-FFF2-40B4-BE49-F238E27FC236}">
                  <a16:creationId xmlns:a16="http://schemas.microsoft.com/office/drawing/2014/main" id="{94BCD44E-3997-53C8-EEC0-C1C880C7FF5F}"/>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8" name="object 7">
              <a:extLst>
                <a:ext uri="{FF2B5EF4-FFF2-40B4-BE49-F238E27FC236}">
                  <a16:creationId xmlns:a16="http://schemas.microsoft.com/office/drawing/2014/main" id="{084C239D-44EB-0C68-17CC-F40C091C8F3C}"/>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9" name="object 8">
              <a:extLst>
                <a:ext uri="{FF2B5EF4-FFF2-40B4-BE49-F238E27FC236}">
                  <a16:creationId xmlns:a16="http://schemas.microsoft.com/office/drawing/2014/main" id="{EB26B16F-B5CC-395B-FAC7-FCCF362E6048}"/>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0" name="object 9">
            <a:extLst>
              <a:ext uri="{FF2B5EF4-FFF2-40B4-BE49-F238E27FC236}">
                <a16:creationId xmlns:a16="http://schemas.microsoft.com/office/drawing/2014/main" id="{3E9B66E6-8288-8BFD-A28C-7CEC3C247920}"/>
              </a:ext>
            </a:extLst>
          </p:cNvPr>
          <p:cNvGrpSpPr/>
          <p:nvPr/>
        </p:nvGrpSpPr>
        <p:grpSpPr>
          <a:xfrm>
            <a:off x="647472" y="609600"/>
            <a:ext cx="810260" cy="67310"/>
            <a:chOff x="1268266" y="510608"/>
            <a:chExt cx="810260" cy="67310"/>
          </a:xfrm>
        </p:grpSpPr>
        <p:sp>
          <p:nvSpPr>
            <p:cNvPr id="11" name="object 10">
              <a:extLst>
                <a:ext uri="{FF2B5EF4-FFF2-40B4-BE49-F238E27FC236}">
                  <a16:creationId xmlns:a16="http://schemas.microsoft.com/office/drawing/2014/main" id="{3E44B523-C2F7-F339-A555-7E6B102D5CC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2" name="object 11">
              <a:extLst>
                <a:ext uri="{FF2B5EF4-FFF2-40B4-BE49-F238E27FC236}">
                  <a16:creationId xmlns:a16="http://schemas.microsoft.com/office/drawing/2014/main" id="{682C68FC-0764-86F6-37FF-9A487B144E26}"/>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3" name="object 12">
              <a:extLst>
                <a:ext uri="{FF2B5EF4-FFF2-40B4-BE49-F238E27FC236}">
                  <a16:creationId xmlns:a16="http://schemas.microsoft.com/office/drawing/2014/main" id="{F44F0E89-B499-545A-0A92-D8877A00755C}"/>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1461639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804CF-B5DD-49F8-AEE8-B75655C34D21}"/>
              </a:ext>
            </a:extLst>
          </p:cNvPr>
          <p:cNvSpPr>
            <a:spLocks noGrp="1"/>
          </p:cNvSpPr>
          <p:nvPr>
            <p:ph type="title"/>
          </p:nvPr>
        </p:nvSpPr>
        <p:spPr>
          <a:xfrm>
            <a:off x="648212" y="1137088"/>
            <a:ext cx="7733788" cy="566528"/>
          </a:xfrm>
        </p:spPr>
        <p:txBody>
          <a:bodyPr>
            <a:normAutofit/>
          </a:bodyPr>
          <a:lstStyle/>
          <a:p>
            <a:pPr algn="l"/>
            <a:r>
              <a:rPr lang="es-CO" sz="2400" b="1" dirty="0">
                <a:solidFill>
                  <a:schemeClr val="accent1"/>
                </a:solidFill>
                <a:latin typeface="Montserrat" pitchFamily="2" charset="0"/>
                <a:cs typeface="Calibri" panose="020F0502020204030204" pitchFamily="34" charset="0"/>
              </a:rPr>
              <a:t>Plan Anticorrupción y Atención al Ciudadano</a:t>
            </a:r>
          </a:p>
        </p:txBody>
      </p:sp>
      <p:sp>
        <p:nvSpPr>
          <p:cNvPr id="3" name="Marcador de contenido 2">
            <a:extLst>
              <a:ext uri="{FF2B5EF4-FFF2-40B4-BE49-F238E27FC236}">
                <a16:creationId xmlns:a16="http://schemas.microsoft.com/office/drawing/2014/main" id="{DF847CFB-777E-45D3-B06E-D769061D334C}"/>
              </a:ext>
            </a:extLst>
          </p:cNvPr>
          <p:cNvSpPr>
            <a:spLocks noGrp="1"/>
          </p:cNvSpPr>
          <p:nvPr>
            <p:ph idx="1"/>
          </p:nvPr>
        </p:nvSpPr>
        <p:spPr>
          <a:xfrm>
            <a:off x="647472" y="1703616"/>
            <a:ext cx="11128892" cy="4814139"/>
          </a:xfrm>
        </p:spPr>
        <p:txBody>
          <a:bodyPr>
            <a:noAutofit/>
          </a:bodyPr>
          <a:lstStyle/>
          <a:p>
            <a:pPr marL="0" indent="0">
              <a:buNone/>
            </a:pPr>
            <a:r>
              <a:rPr lang="es-CO" sz="1400" b="1" dirty="0">
                <a:solidFill>
                  <a:schemeClr val="accent1"/>
                </a:solidFill>
                <a:latin typeface="Montserrat" pitchFamily="2" charset="0"/>
                <a:cs typeface="Calibri" panose="020F0502020204030204" pitchFamily="34" charset="0"/>
              </a:rPr>
              <a:t>Componente</a:t>
            </a:r>
            <a:r>
              <a:rPr lang="es-CO" sz="1400" dirty="0">
                <a:solidFill>
                  <a:schemeClr val="accent1"/>
                </a:solidFill>
                <a:latin typeface="Montserrat" pitchFamily="2" charset="0"/>
                <a:cs typeface="Calibri" panose="020F0502020204030204" pitchFamily="34" charset="0"/>
              </a:rPr>
              <a:t>: </a:t>
            </a:r>
            <a:r>
              <a:rPr lang="es-CO" sz="1400" b="1" dirty="0">
                <a:solidFill>
                  <a:schemeClr val="accent1"/>
                </a:solidFill>
                <a:latin typeface="Montserrat" pitchFamily="2" charset="0"/>
                <a:cs typeface="Calibri" panose="020F0502020204030204" pitchFamily="34" charset="0"/>
              </a:rPr>
              <a:t>MECANISMOS DE SERVICIO AL CIUDADANO.</a:t>
            </a:r>
          </a:p>
          <a:p>
            <a:pPr marL="0" indent="0">
              <a:buNone/>
            </a:pPr>
            <a:r>
              <a:rPr lang="es-CO" sz="1400" b="1" dirty="0">
                <a:solidFill>
                  <a:schemeClr val="accent1"/>
                </a:solidFill>
                <a:latin typeface="Montserrat" pitchFamily="2" charset="0"/>
                <a:cs typeface="Calibri" panose="020F0502020204030204" pitchFamily="34" charset="0"/>
              </a:rPr>
              <a:t>Política del MIPG: SERVICIO AL CIUDADANO.</a:t>
            </a:r>
          </a:p>
          <a:p>
            <a:pPr marL="0" indent="0">
              <a:buNone/>
            </a:pPr>
            <a:endParaRPr lang="es-CO" sz="1400" b="1" dirty="0">
              <a:solidFill>
                <a:schemeClr val="accent1"/>
              </a:solidFill>
              <a:latin typeface="Montserrat" pitchFamily="2" charset="0"/>
              <a:cs typeface="Calibri" panose="020F0502020204030204" pitchFamily="34" charset="0"/>
            </a:endParaRPr>
          </a:p>
          <a:p>
            <a:pPr marL="0" indent="0">
              <a:buNone/>
            </a:pPr>
            <a:r>
              <a:rPr lang="es-CO" sz="1400" b="1" dirty="0">
                <a:solidFill>
                  <a:schemeClr val="accent1"/>
                </a:solidFill>
                <a:latin typeface="Montserrat" pitchFamily="2" charset="0"/>
                <a:cs typeface="Calibri" panose="020F0502020204030204" pitchFamily="34" charset="0"/>
              </a:rPr>
              <a:t>Continuación </a:t>
            </a:r>
            <a:r>
              <a:rPr lang="es-ES" sz="1400" b="1" i="0" u="none" strike="noStrike" baseline="0" dirty="0">
                <a:solidFill>
                  <a:schemeClr val="accent1"/>
                </a:solidFill>
                <a:latin typeface="Montserrat" pitchFamily="2" charset="0"/>
              </a:rPr>
              <a:t>Principales Productos y Metas para la vigencia 2023:</a:t>
            </a:r>
          </a:p>
          <a:p>
            <a:pPr marL="0" indent="0">
              <a:buNone/>
            </a:pPr>
            <a:endParaRPr lang="es-CO" sz="1400" b="1" dirty="0">
              <a:solidFill>
                <a:schemeClr val="accent1">
                  <a:lumMod val="75000"/>
                </a:schemeClr>
              </a:solidFill>
              <a:latin typeface="Montserrat" pitchFamily="2" charset="0"/>
              <a:cs typeface="Calibri" panose="020F0502020204030204" pitchFamily="34" charset="0"/>
            </a:endParaRPr>
          </a:p>
          <a:p>
            <a:pPr marL="285750" indent="-285750">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Analizar la oportunidad de respuesta de los derechos de petición (PQRDS) generados por el Sistema Documental</a:t>
            </a:r>
            <a:endParaRPr lang="es-CO" sz="1400" dirty="0">
              <a:solidFill>
                <a:schemeClr val="tx1"/>
              </a:solidFill>
              <a:latin typeface="Montserrat" pitchFamily="2" charset="0"/>
              <a:cs typeface="Calibri" panose="020F0502020204030204" pitchFamily="34" charset="0"/>
            </a:endParaRP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Conocer la percepción de los beneficiarios respecto a su satisfacción sobre la prestación de los servicios del Ministerio</a:t>
            </a:r>
          </a:p>
        </p:txBody>
      </p:sp>
      <p:graphicFrame>
        <p:nvGraphicFramePr>
          <p:cNvPr id="4" name="Tabla 4">
            <a:extLst>
              <a:ext uri="{FF2B5EF4-FFF2-40B4-BE49-F238E27FC236}">
                <a16:creationId xmlns:a16="http://schemas.microsoft.com/office/drawing/2014/main" id="{1489AEBB-4D41-4742-A3EB-D93FD5DB31BA}"/>
              </a:ext>
            </a:extLst>
          </p:cNvPr>
          <p:cNvGraphicFramePr>
            <a:graphicFrameLocks noGrp="1"/>
          </p:cNvGraphicFramePr>
          <p:nvPr>
            <p:extLst>
              <p:ext uri="{D42A27DB-BD31-4B8C-83A1-F6EECF244321}">
                <p14:modId xmlns:p14="http://schemas.microsoft.com/office/powerpoint/2010/main" val="2395149207"/>
              </p:ext>
            </p:extLst>
          </p:nvPr>
        </p:nvGraphicFramePr>
        <p:xfrm>
          <a:off x="5486400" y="5154384"/>
          <a:ext cx="6289964" cy="1102236"/>
        </p:xfrm>
        <a:graphic>
          <a:graphicData uri="http://schemas.openxmlformats.org/drawingml/2006/table">
            <a:tbl>
              <a:tblPr firstRow="1" bandRow="1">
                <a:tableStyleId>{6E25E649-3F16-4E02-A733-19D2CDBF48F0}</a:tableStyleId>
              </a:tblPr>
              <a:tblGrid>
                <a:gridCol w="3874096">
                  <a:extLst>
                    <a:ext uri="{9D8B030D-6E8A-4147-A177-3AD203B41FA5}">
                      <a16:colId xmlns:a16="http://schemas.microsoft.com/office/drawing/2014/main" val="2703139700"/>
                    </a:ext>
                  </a:extLst>
                </a:gridCol>
                <a:gridCol w="2415868">
                  <a:extLst>
                    <a:ext uri="{9D8B030D-6E8A-4147-A177-3AD203B41FA5}">
                      <a16:colId xmlns:a16="http://schemas.microsoft.com/office/drawing/2014/main" val="2077166228"/>
                    </a:ext>
                  </a:extLst>
                </a:gridCol>
              </a:tblGrid>
              <a:tr h="314630">
                <a:tc>
                  <a:txBody>
                    <a:bodyPr/>
                    <a:lstStyle/>
                    <a:p>
                      <a:pPr algn="ctr"/>
                      <a:r>
                        <a:rPr lang="es-CO" dirty="0"/>
                        <a:t>Ítem</a:t>
                      </a:r>
                    </a:p>
                  </a:txBody>
                  <a:tcPr/>
                </a:tc>
                <a:tc>
                  <a:txBody>
                    <a:bodyPr/>
                    <a:lstStyle/>
                    <a:p>
                      <a:pPr algn="ctr"/>
                      <a:r>
                        <a:rPr lang="es-CO" dirty="0"/>
                        <a:t>Cantidad</a:t>
                      </a:r>
                    </a:p>
                  </a:txBody>
                  <a:tcPr/>
                </a:tc>
                <a:extLst>
                  <a:ext uri="{0D108BD9-81ED-4DB2-BD59-A6C34878D82A}">
                    <a16:rowId xmlns:a16="http://schemas.microsoft.com/office/drawing/2014/main" val="3019022417"/>
                  </a:ext>
                </a:extLst>
              </a:tr>
              <a:tr h="368238">
                <a:tc>
                  <a:txBody>
                    <a:bodyPr/>
                    <a:lstStyle/>
                    <a:p>
                      <a:pPr algn="l"/>
                      <a:r>
                        <a:rPr lang="es-CO" dirty="0"/>
                        <a:t>Número de productos/metas</a:t>
                      </a:r>
                    </a:p>
                  </a:txBody>
                  <a:tcPr/>
                </a:tc>
                <a:tc>
                  <a:txBody>
                    <a:bodyPr/>
                    <a:lstStyle/>
                    <a:p>
                      <a:pPr algn="ctr"/>
                      <a:r>
                        <a:rPr lang="es-CO" dirty="0"/>
                        <a:t>10</a:t>
                      </a:r>
                    </a:p>
                  </a:txBody>
                  <a:tcPr/>
                </a:tc>
                <a:extLst>
                  <a:ext uri="{0D108BD9-81ED-4DB2-BD59-A6C34878D82A}">
                    <a16:rowId xmlns:a16="http://schemas.microsoft.com/office/drawing/2014/main" val="254216613"/>
                  </a:ext>
                </a:extLst>
              </a:tr>
              <a:tr h="368238">
                <a:tc>
                  <a:txBody>
                    <a:bodyPr/>
                    <a:lstStyle/>
                    <a:p>
                      <a:pPr algn="l"/>
                      <a:r>
                        <a:rPr lang="es-CO" dirty="0"/>
                        <a:t>Número de actividades</a:t>
                      </a:r>
                    </a:p>
                  </a:txBody>
                  <a:tcPr/>
                </a:tc>
                <a:tc>
                  <a:txBody>
                    <a:bodyPr/>
                    <a:lstStyle/>
                    <a:p>
                      <a:pPr algn="ctr"/>
                      <a:r>
                        <a:rPr lang="es-CO" dirty="0"/>
                        <a:t>10</a:t>
                      </a:r>
                    </a:p>
                  </a:txBody>
                  <a:tcPr/>
                </a:tc>
                <a:extLst>
                  <a:ext uri="{0D108BD9-81ED-4DB2-BD59-A6C34878D82A}">
                    <a16:rowId xmlns:a16="http://schemas.microsoft.com/office/drawing/2014/main" val="4001012536"/>
                  </a:ext>
                </a:extLst>
              </a:tr>
            </a:tbl>
          </a:graphicData>
        </a:graphic>
      </p:graphicFrame>
      <p:sp>
        <p:nvSpPr>
          <p:cNvPr id="5" name="object 4">
            <a:extLst>
              <a:ext uri="{FF2B5EF4-FFF2-40B4-BE49-F238E27FC236}">
                <a16:creationId xmlns:a16="http://schemas.microsoft.com/office/drawing/2014/main" id="{581546A0-FD1F-6A6F-E063-0D8F08E03090}"/>
              </a:ext>
            </a:extLst>
          </p:cNvPr>
          <p:cNvSpPr/>
          <p:nvPr/>
        </p:nvSpPr>
        <p:spPr>
          <a:xfrm>
            <a:off x="8722880" y="349123"/>
            <a:ext cx="3465576" cy="588263"/>
          </a:xfrm>
          <a:prstGeom prst="rect">
            <a:avLst/>
          </a:prstGeom>
          <a:blipFill>
            <a:blip r:embed="rId3" cstate="print"/>
            <a:stretch>
              <a:fillRect/>
            </a:stretch>
          </a:blipFill>
        </p:spPr>
        <p:txBody>
          <a:bodyPr wrap="square" lIns="0" tIns="0" rIns="0" bIns="0" rtlCol="0"/>
          <a:lstStyle/>
          <a:p>
            <a:endParaRPr/>
          </a:p>
        </p:txBody>
      </p:sp>
      <p:grpSp>
        <p:nvGrpSpPr>
          <p:cNvPr id="6" name="object 5">
            <a:extLst>
              <a:ext uri="{FF2B5EF4-FFF2-40B4-BE49-F238E27FC236}">
                <a16:creationId xmlns:a16="http://schemas.microsoft.com/office/drawing/2014/main" id="{210DA424-FE55-CC45-EB12-AAE9D2D1D875}"/>
              </a:ext>
            </a:extLst>
          </p:cNvPr>
          <p:cNvGrpSpPr/>
          <p:nvPr/>
        </p:nvGrpSpPr>
        <p:grpSpPr>
          <a:xfrm>
            <a:off x="4495" y="6780549"/>
            <a:ext cx="12184380" cy="76200"/>
            <a:chOff x="4495" y="6780549"/>
            <a:chExt cx="12184380" cy="76200"/>
          </a:xfrm>
        </p:grpSpPr>
        <p:sp>
          <p:nvSpPr>
            <p:cNvPr id="7" name="object 6">
              <a:extLst>
                <a:ext uri="{FF2B5EF4-FFF2-40B4-BE49-F238E27FC236}">
                  <a16:creationId xmlns:a16="http://schemas.microsoft.com/office/drawing/2014/main" id="{94BCD44E-3997-53C8-EEC0-C1C880C7FF5F}"/>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8" name="object 7">
              <a:extLst>
                <a:ext uri="{FF2B5EF4-FFF2-40B4-BE49-F238E27FC236}">
                  <a16:creationId xmlns:a16="http://schemas.microsoft.com/office/drawing/2014/main" id="{084C239D-44EB-0C68-17CC-F40C091C8F3C}"/>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9" name="object 8">
              <a:extLst>
                <a:ext uri="{FF2B5EF4-FFF2-40B4-BE49-F238E27FC236}">
                  <a16:creationId xmlns:a16="http://schemas.microsoft.com/office/drawing/2014/main" id="{EB26B16F-B5CC-395B-FAC7-FCCF362E6048}"/>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0" name="object 9">
            <a:extLst>
              <a:ext uri="{FF2B5EF4-FFF2-40B4-BE49-F238E27FC236}">
                <a16:creationId xmlns:a16="http://schemas.microsoft.com/office/drawing/2014/main" id="{3E9B66E6-8288-8BFD-A28C-7CEC3C247920}"/>
              </a:ext>
            </a:extLst>
          </p:cNvPr>
          <p:cNvGrpSpPr/>
          <p:nvPr/>
        </p:nvGrpSpPr>
        <p:grpSpPr>
          <a:xfrm>
            <a:off x="647472" y="609600"/>
            <a:ext cx="810260" cy="67310"/>
            <a:chOff x="1268266" y="510608"/>
            <a:chExt cx="810260" cy="67310"/>
          </a:xfrm>
        </p:grpSpPr>
        <p:sp>
          <p:nvSpPr>
            <p:cNvPr id="11" name="object 10">
              <a:extLst>
                <a:ext uri="{FF2B5EF4-FFF2-40B4-BE49-F238E27FC236}">
                  <a16:creationId xmlns:a16="http://schemas.microsoft.com/office/drawing/2014/main" id="{3E44B523-C2F7-F339-A555-7E6B102D5CC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2" name="object 11">
              <a:extLst>
                <a:ext uri="{FF2B5EF4-FFF2-40B4-BE49-F238E27FC236}">
                  <a16:creationId xmlns:a16="http://schemas.microsoft.com/office/drawing/2014/main" id="{682C68FC-0764-86F6-37FF-9A487B144E26}"/>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3" name="object 12">
              <a:extLst>
                <a:ext uri="{FF2B5EF4-FFF2-40B4-BE49-F238E27FC236}">
                  <a16:creationId xmlns:a16="http://schemas.microsoft.com/office/drawing/2014/main" id="{F44F0E89-B499-545A-0A92-D8877A00755C}"/>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166624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191271"/>
            <a:ext cx="10002597" cy="1508105"/>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pPr marL="263525" lvl="0">
              <a:buSzPts val="1000"/>
            </a:pPr>
            <a:r>
              <a:rPr lang="es-MX" sz="2800" dirty="0">
                <a:effectLst/>
                <a:ea typeface="Times New Roman" panose="02020603050405020304" pitchFamily="18" charset="0"/>
              </a:rPr>
              <a:t>Transparencia y Acceso a la Información Pública </a:t>
            </a:r>
            <a:endParaRPr lang="es-MX" sz="2400" dirty="0">
              <a:effectLst/>
              <a:ea typeface="Times New Roman" panose="02020603050405020304" pitchFamily="18" charset="0"/>
            </a:endParaRPr>
          </a:p>
          <a:p>
            <a:pPr marL="541338" lvl="0" indent="-277813">
              <a:buSzPts val="1000"/>
              <a:buFont typeface="Symbol" panose="05050102010706020507" pitchFamily="18" charset="2"/>
              <a:buChar char=""/>
            </a:pPr>
            <a:endParaRPr lang="es-MX" b="0" dirty="0">
              <a:ea typeface="Times New Roman" panose="02020603050405020304" pitchFamily="18" charset="0"/>
            </a:endParaRPr>
          </a:p>
          <a:p>
            <a:pPr marL="263525">
              <a:buSzPts val="1000"/>
            </a:pPr>
            <a:r>
              <a:rPr lang="es-MX" sz="2000" dirty="0">
                <a:solidFill>
                  <a:schemeClr val="tx1"/>
                </a:solidFill>
                <a:effectLst/>
                <a:ea typeface="Times New Roman" panose="02020603050405020304" pitchFamily="18" charset="0"/>
              </a:rPr>
              <a:t>Lina Hernández</a:t>
            </a:r>
            <a:endParaRPr lang="es-CO" sz="2000" dirty="0">
              <a:solidFill>
                <a:schemeClr val="tx1"/>
              </a:solidFill>
              <a:effectLst/>
              <a:ea typeface="Calibri" panose="020F0502020204030204" pitchFamily="34" charset="0"/>
            </a:endParaRPr>
          </a:p>
          <a:p>
            <a:pPr marL="263525" lvl="0">
              <a:buSzPts val="1000"/>
            </a:pPr>
            <a:r>
              <a:rPr lang="es-MX" sz="2000" b="0" dirty="0">
                <a:solidFill>
                  <a:schemeClr val="tx1"/>
                </a:solidFill>
                <a:effectLst/>
                <a:ea typeface="Times New Roman" panose="02020603050405020304" pitchFamily="18" charset="0"/>
              </a:rPr>
              <a:t>Secretaría General - Grupo Atención al Ciudadano</a:t>
            </a:r>
            <a:endParaRPr lang="es-CO" sz="2000" b="0" dirty="0">
              <a:solidFill>
                <a:schemeClr val="tx1"/>
              </a:solidFill>
              <a:effectLst/>
              <a:ea typeface="Calibri" panose="020F0502020204030204" pitchFamily="34" charset="0"/>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250500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804CF-B5DD-49F8-AEE8-B75655C34D21}"/>
              </a:ext>
            </a:extLst>
          </p:cNvPr>
          <p:cNvSpPr>
            <a:spLocks noGrp="1"/>
          </p:cNvSpPr>
          <p:nvPr>
            <p:ph type="title"/>
          </p:nvPr>
        </p:nvSpPr>
        <p:spPr>
          <a:xfrm>
            <a:off x="346358" y="1112518"/>
            <a:ext cx="10515600" cy="435935"/>
          </a:xfrm>
        </p:spPr>
        <p:txBody>
          <a:bodyPr>
            <a:noAutofit/>
          </a:bodyPr>
          <a:lstStyle/>
          <a:p>
            <a:pPr algn="l"/>
            <a:r>
              <a:rPr lang="es-CO" sz="2400" b="1" dirty="0">
                <a:solidFill>
                  <a:schemeClr val="accent1"/>
                </a:solidFill>
                <a:latin typeface="Montserrat" pitchFamily="2" charset="0"/>
              </a:rPr>
              <a:t>Plan Anticorrupción y Atención al Ciudadano</a:t>
            </a:r>
          </a:p>
        </p:txBody>
      </p:sp>
      <p:sp>
        <p:nvSpPr>
          <p:cNvPr id="3" name="Marcador de contenido 2">
            <a:extLst>
              <a:ext uri="{FF2B5EF4-FFF2-40B4-BE49-F238E27FC236}">
                <a16:creationId xmlns:a16="http://schemas.microsoft.com/office/drawing/2014/main" id="{DF847CFB-777E-45D3-B06E-D769061D334C}"/>
              </a:ext>
            </a:extLst>
          </p:cNvPr>
          <p:cNvSpPr>
            <a:spLocks noGrp="1"/>
          </p:cNvSpPr>
          <p:nvPr>
            <p:ph idx="1"/>
          </p:nvPr>
        </p:nvSpPr>
        <p:spPr>
          <a:xfrm>
            <a:off x="346358" y="1700781"/>
            <a:ext cx="11126973" cy="4321041"/>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1400" b="1" i="0" u="none" strike="noStrike" kern="1200" cap="none" spc="0" normalizeH="0" baseline="0" noProof="0" dirty="0">
                <a:ln>
                  <a:noFill/>
                </a:ln>
                <a:solidFill>
                  <a:schemeClr val="accent1"/>
                </a:solidFill>
                <a:effectLst/>
                <a:uLnTx/>
                <a:uFillTx/>
                <a:latin typeface="Montserrat" pitchFamily="2" charset="0"/>
              </a:rPr>
              <a:t>Componente</a:t>
            </a:r>
            <a:r>
              <a:rPr kumimoji="0" lang="es-CO" sz="1400" b="0" i="0" u="none" strike="noStrike" kern="1200" cap="none" spc="0" normalizeH="0" baseline="0" noProof="0" dirty="0">
                <a:ln>
                  <a:noFill/>
                </a:ln>
                <a:solidFill>
                  <a:schemeClr val="accent1"/>
                </a:solidFill>
                <a:effectLst/>
                <a:uLnTx/>
                <a:uFillTx/>
                <a:latin typeface="Montserrat" pitchFamily="2" charset="0"/>
              </a:rPr>
              <a:t>: </a:t>
            </a:r>
            <a:r>
              <a:rPr kumimoji="0" lang="es-CO" sz="1400" b="0" i="0" u="none" strike="noStrike" kern="1200" cap="none" spc="0" normalizeH="0" baseline="0" noProof="0" dirty="0">
                <a:ln>
                  <a:noFill/>
                </a:ln>
                <a:solidFill>
                  <a:prstClr val="black"/>
                </a:solidFill>
                <a:effectLst/>
                <a:uLnTx/>
                <a:uFillTx/>
                <a:latin typeface="Montserrat" pitchFamily="2" charset="0"/>
              </a:rPr>
              <a:t>Transparencia y Acceso a la Información Pública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1400" b="1" i="0" u="none" strike="noStrike" kern="1200" cap="none" spc="0" normalizeH="0" baseline="0" noProof="0" dirty="0">
                <a:ln>
                  <a:noFill/>
                </a:ln>
                <a:solidFill>
                  <a:schemeClr val="accent1"/>
                </a:solidFill>
                <a:effectLst/>
                <a:uLnTx/>
                <a:uFillTx/>
                <a:latin typeface="Montserrat" pitchFamily="2" charset="0"/>
              </a:rPr>
              <a:t>Política del MIPG</a:t>
            </a:r>
            <a:r>
              <a:rPr kumimoji="0" lang="es-CO" sz="1400" b="0" i="0" u="none" strike="noStrike" kern="1200" cap="none" spc="0" normalizeH="0" baseline="0" noProof="0" dirty="0">
                <a:ln>
                  <a:noFill/>
                </a:ln>
                <a:solidFill>
                  <a:schemeClr val="accent1"/>
                </a:solidFill>
                <a:effectLst/>
                <a:uLnTx/>
                <a:uFillTx/>
                <a:latin typeface="Montserrat" pitchFamily="2" charset="0"/>
              </a:rPr>
              <a:t>: </a:t>
            </a:r>
            <a:r>
              <a:rPr kumimoji="0" lang="es-CO" sz="1400" b="0" i="0" u="none" strike="noStrike" kern="1200" cap="none" spc="0" normalizeH="0" baseline="0" noProof="0" dirty="0">
                <a:ln>
                  <a:noFill/>
                </a:ln>
                <a:solidFill>
                  <a:prstClr val="black"/>
                </a:solidFill>
                <a:effectLst/>
                <a:uLnTx/>
                <a:uFillTx/>
                <a:latin typeface="Montserrat" pitchFamily="2" charset="0"/>
              </a:rPr>
              <a:t>Transparencia y Acceso a la Información Pública</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1400" b="1" i="0" u="none" strike="noStrike" kern="1200" cap="none" spc="0" normalizeH="0" baseline="0" noProof="0" dirty="0">
                <a:ln>
                  <a:noFill/>
                </a:ln>
                <a:solidFill>
                  <a:schemeClr val="accent1"/>
                </a:solidFill>
                <a:effectLst/>
                <a:uLnTx/>
                <a:uFillTx/>
                <a:latin typeface="Montserrat" pitchFamily="2" charset="0"/>
              </a:rPr>
              <a:t>Objetivo</a:t>
            </a:r>
            <a:r>
              <a:rPr kumimoji="0" lang="es-CO" sz="1400" b="0" i="0" u="none" strike="noStrike" kern="1200" cap="none" spc="0" normalizeH="0" baseline="0" noProof="0" dirty="0">
                <a:ln>
                  <a:noFill/>
                </a:ln>
                <a:solidFill>
                  <a:schemeClr val="accent1"/>
                </a:solidFill>
                <a:effectLst/>
                <a:uLnTx/>
                <a:uFillTx/>
                <a:latin typeface="Montserrat" pitchFamily="2" charset="0"/>
              </a:rPr>
              <a:t>: </a:t>
            </a:r>
            <a:r>
              <a:rPr kumimoji="0" lang="es-CO" sz="1400" b="0" i="0" u="none" strike="noStrike" kern="1200" cap="none" spc="0" normalizeH="0" baseline="0" noProof="0" dirty="0">
                <a:ln>
                  <a:noFill/>
                </a:ln>
                <a:solidFill>
                  <a:prstClr val="black"/>
                </a:solidFill>
                <a:effectLst/>
                <a:uLnTx/>
                <a:uFillTx/>
                <a:latin typeface="Montserrat" pitchFamily="2" charset="0"/>
              </a:rPr>
              <a:t>Garantizar el derecho fundamental a los ciudadanos para acceder a información pública mediante divulgación permanente y oportuna.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1400" b="1" i="0" u="none" strike="noStrike" kern="1200" cap="none" spc="0" normalizeH="0" baseline="0" noProof="0" dirty="0">
                <a:ln>
                  <a:noFill/>
                </a:ln>
                <a:solidFill>
                  <a:schemeClr val="accent1"/>
                </a:solidFill>
                <a:effectLst/>
                <a:uLnTx/>
                <a:uFillTx/>
                <a:latin typeface="Montserrat" pitchFamily="2" charset="0"/>
              </a:rPr>
              <a:t>Periodicidad</a:t>
            </a:r>
            <a:r>
              <a:rPr kumimoji="0" lang="es-ES" sz="1400" b="1" i="0" u="none" strike="noStrike" kern="0" cap="none" spc="0" normalizeH="0" baseline="0" noProof="0" dirty="0">
                <a:ln>
                  <a:noFill/>
                </a:ln>
                <a:solidFill>
                  <a:schemeClr val="accent1"/>
                </a:solidFill>
                <a:effectLst/>
                <a:uLnTx/>
                <a:uFillTx/>
                <a:latin typeface="Montserrat" pitchFamily="2" charset="0"/>
              </a:rPr>
              <a:t> del Plan (Anual, Bianual etc.):</a:t>
            </a:r>
            <a:r>
              <a:rPr kumimoji="0" lang="es-ES" sz="1400" b="1" i="0" u="none" strike="noStrike" kern="0" cap="none" spc="0" normalizeH="0" baseline="0" noProof="0" dirty="0">
                <a:ln>
                  <a:noFill/>
                </a:ln>
                <a:solidFill>
                  <a:schemeClr val="accent1">
                    <a:lumMod val="75000"/>
                  </a:schemeClr>
                </a:solidFill>
                <a:effectLst/>
                <a:uLnTx/>
                <a:uFillTx/>
                <a:latin typeface="Montserrat" pitchFamily="2" charset="0"/>
              </a:rPr>
              <a:t> </a:t>
            </a:r>
            <a:r>
              <a:rPr kumimoji="0" lang="es-ES" sz="1400" i="0" u="none" strike="noStrike" kern="0" cap="none" spc="0" normalizeH="0" baseline="0" noProof="0" dirty="0">
                <a:ln>
                  <a:noFill/>
                </a:ln>
                <a:effectLst/>
                <a:uLnTx/>
                <a:uFillTx/>
                <a:latin typeface="Montserrat" pitchFamily="2" charset="0"/>
              </a:rPr>
              <a:t>Anual </a:t>
            </a:r>
            <a:endParaRPr kumimoji="0" lang="es-CO" sz="1400" i="0" u="none" strike="noStrike" kern="1200" cap="none" spc="0" normalizeH="0" baseline="0" noProof="0" dirty="0">
              <a:ln>
                <a:noFill/>
              </a:ln>
              <a:effectLst/>
              <a:uLnTx/>
              <a:uFillTx/>
              <a:latin typeface="Montserrat"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1400" b="1" i="0" u="none" strike="noStrike" kern="1200" cap="none" spc="0" normalizeH="0" baseline="0" noProof="0" dirty="0">
                <a:ln>
                  <a:noFill/>
                </a:ln>
                <a:solidFill>
                  <a:schemeClr val="accent1"/>
                </a:solidFill>
                <a:effectLst/>
                <a:uLnTx/>
                <a:uFillTx/>
                <a:latin typeface="Montserrat" pitchFamily="2" charset="0"/>
              </a:rPr>
              <a:t>Principales Productos y Metas para la vigencia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CO" sz="1400" b="1" dirty="0">
              <a:solidFill>
                <a:schemeClr val="tx1"/>
              </a:solidFill>
              <a:latin typeface="Montserrat" pitchFamily="2" charset="0"/>
            </a:endParaRP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Diseño de la nueva página web del Ministerio de Agricultura y Desarrollo Rural </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Solicitar a las dependencias los nombres  de los delegados web para realizar capacitación en los nuevos lineamientos para la publicación de los contenidos de la página web</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Construir instructivo web para la publicación de los contenidos</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Revisar el link de transparencia y acceso de información de la sede electrónica del Ministerio.</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Garantizar el acceso permanente al formulario de PQRDS para la recepción y seguimiento de las solicitudes de información realizadas por los ciudadanos</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Seguimiento a la oportunidad de respuesta de las solicitudes que presentan los ciudadanos en el Ministerio a través del Sistema de Gestión Documental</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Elaboración, actualización y publicación de los Instrumentos de Gestión de la Información Pública</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Publicación de los Instrumentos Archivísticos de las TRD, Cuadro de Clasificación Documental y el Banco Terminológico</a:t>
            </a:r>
          </a:p>
          <a:p>
            <a:pPr marL="285750" indent="-285750">
              <a:spcBef>
                <a:spcPts val="0"/>
              </a:spcBef>
              <a:buFont typeface="Arial" panose="020B0604020202020204" pitchFamily="34" charset="0"/>
              <a:buChar char="•"/>
            </a:pPr>
            <a:endParaRPr lang="es-ES" sz="1400" dirty="0">
              <a:solidFill>
                <a:schemeClr val="tx1"/>
              </a:solidFill>
              <a:latin typeface="Montserrat" pitchFamily="2" charset="0"/>
              <a:cs typeface="Calibri" panose="020F0502020204030204" pitchFamily="34" charset="0"/>
            </a:endParaRPr>
          </a:p>
        </p:txBody>
      </p:sp>
      <p:sp>
        <p:nvSpPr>
          <p:cNvPr id="5" name="object 4">
            <a:extLst>
              <a:ext uri="{FF2B5EF4-FFF2-40B4-BE49-F238E27FC236}">
                <a16:creationId xmlns:a16="http://schemas.microsoft.com/office/drawing/2014/main" id="{5A3A0C72-41AD-8F94-D0F0-F357494D67FF}"/>
              </a:ext>
            </a:extLst>
          </p:cNvPr>
          <p:cNvSpPr/>
          <p:nvPr/>
        </p:nvSpPr>
        <p:spPr>
          <a:xfrm>
            <a:off x="8726423" y="524255"/>
            <a:ext cx="3465576" cy="588263"/>
          </a:xfrm>
          <a:prstGeom prst="rect">
            <a:avLst/>
          </a:prstGeom>
          <a:blipFill>
            <a:blip r:embed="rId3" cstate="print"/>
            <a:stretch>
              <a:fillRect/>
            </a:stretch>
          </a:blipFill>
        </p:spPr>
        <p:txBody>
          <a:bodyPr wrap="square" lIns="0" tIns="0" rIns="0" bIns="0" rtlCol="0"/>
          <a:lstStyle/>
          <a:p>
            <a:endParaRPr/>
          </a:p>
        </p:txBody>
      </p:sp>
      <p:grpSp>
        <p:nvGrpSpPr>
          <p:cNvPr id="6" name="object 5">
            <a:extLst>
              <a:ext uri="{FF2B5EF4-FFF2-40B4-BE49-F238E27FC236}">
                <a16:creationId xmlns:a16="http://schemas.microsoft.com/office/drawing/2014/main" id="{70637FBB-39C1-302C-1D37-40063B3CFC1F}"/>
              </a:ext>
            </a:extLst>
          </p:cNvPr>
          <p:cNvGrpSpPr/>
          <p:nvPr/>
        </p:nvGrpSpPr>
        <p:grpSpPr>
          <a:xfrm>
            <a:off x="4495" y="6780549"/>
            <a:ext cx="12184380" cy="76200"/>
            <a:chOff x="4495" y="6780549"/>
            <a:chExt cx="12184380" cy="76200"/>
          </a:xfrm>
        </p:grpSpPr>
        <p:sp>
          <p:nvSpPr>
            <p:cNvPr id="7" name="object 6">
              <a:extLst>
                <a:ext uri="{FF2B5EF4-FFF2-40B4-BE49-F238E27FC236}">
                  <a16:creationId xmlns:a16="http://schemas.microsoft.com/office/drawing/2014/main" id="{62B57B2B-465B-58DB-2F16-53B2EF584B90}"/>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8" name="object 7">
              <a:extLst>
                <a:ext uri="{FF2B5EF4-FFF2-40B4-BE49-F238E27FC236}">
                  <a16:creationId xmlns:a16="http://schemas.microsoft.com/office/drawing/2014/main" id="{235C263D-17A9-EC58-4287-57C09585E1B6}"/>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9" name="object 8">
              <a:extLst>
                <a:ext uri="{FF2B5EF4-FFF2-40B4-BE49-F238E27FC236}">
                  <a16:creationId xmlns:a16="http://schemas.microsoft.com/office/drawing/2014/main" id="{C599834F-0553-D844-8C4A-E9259E93BE74}"/>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0" name="object 9">
            <a:extLst>
              <a:ext uri="{FF2B5EF4-FFF2-40B4-BE49-F238E27FC236}">
                <a16:creationId xmlns:a16="http://schemas.microsoft.com/office/drawing/2014/main" id="{8C71A967-CB77-E24B-7FF9-CAA1A725624F}"/>
              </a:ext>
            </a:extLst>
          </p:cNvPr>
          <p:cNvGrpSpPr/>
          <p:nvPr/>
        </p:nvGrpSpPr>
        <p:grpSpPr>
          <a:xfrm>
            <a:off x="346358" y="713161"/>
            <a:ext cx="810260" cy="67310"/>
            <a:chOff x="1268266" y="510608"/>
            <a:chExt cx="810260" cy="67310"/>
          </a:xfrm>
        </p:grpSpPr>
        <p:sp>
          <p:nvSpPr>
            <p:cNvPr id="11" name="object 10">
              <a:extLst>
                <a:ext uri="{FF2B5EF4-FFF2-40B4-BE49-F238E27FC236}">
                  <a16:creationId xmlns:a16="http://schemas.microsoft.com/office/drawing/2014/main" id="{C63A805C-5738-E8B6-2400-5263E8AA8589}"/>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2" name="object 11">
              <a:extLst>
                <a:ext uri="{FF2B5EF4-FFF2-40B4-BE49-F238E27FC236}">
                  <a16:creationId xmlns:a16="http://schemas.microsoft.com/office/drawing/2014/main" id="{66AE40D7-C89D-888A-00EE-0A3DCE1480B1}"/>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3" name="object 12">
              <a:extLst>
                <a:ext uri="{FF2B5EF4-FFF2-40B4-BE49-F238E27FC236}">
                  <a16:creationId xmlns:a16="http://schemas.microsoft.com/office/drawing/2014/main" id="{32951A39-DD57-0BB9-57A6-444683F6E524}"/>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677388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804CF-B5DD-49F8-AEE8-B75655C34D21}"/>
              </a:ext>
            </a:extLst>
          </p:cNvPr>
          <p:cNvSpPr>
            <a:spLocks noGrp="1"/>
          </p:cNvSpPr>
          <p:nvPr>
            <p:ph type="title"/>
          </p:nvPr>
        </p:nvSpPr>
        <p:spPr>
          <a:xfrm>
            <a:off x="346358" y="1050512"/>
            <a:ext cx="10515600" cy="435935"/>
          </a:xfrm>
        </p:spPr>
        <p:txBody>
          <a:bodyPr>
            <a:noAutofit/>
          </a:bodyPr>
          <a:lstStyle/>
          <a:p>
            <a:pPr algn="l"/>
            <a:r>
              <a:rPr lang="es-CO" sz="2400" b="1" dirty="0">
                <a:solidFill>
                  <a:schemeClr val="accent1"/>
                </a:solidFill>
                <a:latin typeface="Montserrat" pitchFamily="2" charset="0"/>
              </a:rPr>
              <a:t>Plan Anticorrupción y Atención al Ciudadano</a:t>
            </a:r>
          </a:p>
        </p:txBody>
      </p:sp>
      <p:sp>
        <p:nvSpPr>
          <p:cNvPr id="3" name="Marcador de contenido 2">
            <a:extLst>
              <a:ext uri="{FF2B5EF4-FFF2-40B4-BE49-F238E27FC236}">
                <a16:creationId xmlns:a16="http://schemas.microsoft.com/office/drawing/2014/main" id="{DF847CFB-777E-45D3-B06E-D769061D334C}"/>
              </a:ext>
            </a:extLst>
          </p:cNvPr>
          <p:cNvSpPr>
            <a:spLocks noGrp="1"/>
          </p:cNvSpPr>
          <p:nvPr>
            <p:ph idx="1"/>
          </p:nvPr>
        </p:nvSpPr>
        <p:spPr>
          <a:xfrm>
            <a:off x="346358" y="2012704"/>
            <a:ext cx="11126973" cy="4061869"/>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1400" b="1" i="0" u="none" strike="noStrike" kern="1200" cap="none" spc="0" normalizeH="0" baseline="0" noProof="0" dirty="0">
                <a:ln>
                  <a:noFill/>
                </a:ln>
                <a:solidFill>
                  <a:schemeClr val="accent1"/>
                </a:solidFill>
                <a:effectLst/>
                <a:uLnTx/>
                <a:uFillTx/>
                <a:latin typeface="Montserrat" pitchFamily="2" charset="0"/>
              </a:rPr>
              <a:t>Componente</a:t>
            </a:r>
            <a:r>
              <a:rPr kumimoji="0" lang="es-CO" sz="1400" b="0" i="0" u="none" strike="noStrike" kern="1200" cap="none" spc="0" normalizeH="0" baseline="0" noProof="0" dirty="0">
                <a:ln>
                  <a:noFill/>
                </a:ln>
                <a:solidFill>
                  <a:schemeClr val="accent1"/>
                </a:solidFill>
                <a:effectLst/>
                <a:uLnTx/>
                <a:uFillTx/>
                <a:latin typeface="Montserrat" pitchFamily="2" charset="0"/>
              </a:rPr>
              <a:t>: </a:t>
            </a:r>
            <a:r>
              <a:rPr kumimoji="0" lang="es-CO" sz="1400" b="0" i="0" u="none" strike="noStrike" kern="1200" cap="none" spc="0" normalizeH="0" baseline="0" noProof="0" dirty="0">
                <a:ln>
                  <a:noFill/>
                </a:ln>
                <a:solidFill>
                  <a:prstClr val="black"/>
                </a:solidFill>
                <a:effectLst/>
                <a:uLnTx/>
                <a:uFillTx/>
                <a:latin typeface="Montserrat" pitchFamily="2" charset="0"/>
              </a:rPr>
              <a:t>Transparencia y Acceso a la Información Pública</a:t>
            </a:r>
            <a:endParaRPr kumimoji="0" lang="es-CO" sz="1400" b="1" i="0" u="none" strike="noStrike" kern="1200" cap="none" spc="0" normalizeH="0" baseline="0" noProof="0" dirty="0">
              <a:ln>
                <a:noFill/>
              </a:ln>
              <a:solidFill>
                <a:schemeClr val="accent1">
                  <a:lumMod val="75000"/>
                </a:schemeClr>
              </a:solidFill>
              <a:effectLst/>
              <a:uLnTx/>
              <a:uFillTx/>
              <a:latin typeface="Montserrat"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1400" b="1" i="0" u="none" strike="noStrike" kern="1200" cap="none" spc="0" normalizeH="0" baseline="0" noProof="0" dirty="0">
                <a:ln>
                  <a:noFill/>
                </a:ln>
                <a:solidFill>
                  <a:schemeClr val="accent1"/>
                </a:solidFill>
                <a:effectLst/>
                <a:uLnTx/>
                <a:uFillTx/>
                <a:latin typeface="Montserrat" pitchFamily="2" charset="0"/>
              </a:rPr>
              <a:t>Continuación Principales Productos y Metas para la vigencia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CO" sz="1400" b="1" dirty="0">
              <a:solidFill>
                <a:schemeClr val="tx1"/>
              </a:solidFill>
              <a:latin typeface="Montserrat" pitchFamily="2" charset="0"/>
            </a:endParaRP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Actualización, publicación e implementación del Programa de Gestión Documental-PGD</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Revisar y realizar los  ajustes necesarios en el portal web del Ministerio de acuerdo a los criterios establecidos en la Norma NTC 5854</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Seguimiento a la oportunidad de respuesta de las solicitudes de información que presentan los ciudadanos en el Ministerio a través del Sistema de Gestión Documental</a:t>
            </a:r>
          </a:p>
        </p:txBody>
      </p:sp>
      <p:graphicFrame>
        <p:nvGraphicFramePr>
          <p:cNvPr id="4" name="Tabla 4">
            <a:extLst>
              <a:ext uri="{FF2B5EF4-FFF2-40B4-BE49-F238E27FC236}">
                <a16:creationId xmlns:a16="http://schemas.microsoft.com/office/drawing/2014/main" id="{1489AEBB-4D41-4742-A3EB-D93FD5DB31BA}"/>
              </a:ext>
            </a:extLst>
          </p:cNvPr>
          <p:cNvGraphicFramePr>
            <a:graphicFrameLocks noGrp="1"/>
          </p:cNvGraphicFramePr>
          <p:nvPr>
            <p:extLst>
              <p:ext uri="{D42A27DB-BD31-4B8C-83A1-F6EECF244321}">
                <p14:modId xmlns:p14="http://schemas.microsoft.com/office/powerpoint/2010/main" val="2402877961"/>
              </p:ext>
            </p:extLst>
          </p:nvPr>
        </p:nvGraphicFramePr>
        <p:xfrm>
          <a:off x="4495799" y="4616388"/>
          <a:ext cx="6934201" cy="1191099"/>
        </p:xfrm>
        <a:graphic>
          <a:graphicData uri="http://schemas.openxmlformats.org/drawingml/2006/table">
            <a:tbl>
              <a:tblPr firstRow="1" bandRow="1">
                <a:tableStyleId>{6E25E649-3F16-4E02-A733-19D2CDBF48F0}</a:tableStyleId>
              </a:tblPr>
              <a:tblGrid>
                <a:gridCol w="4286298">
                  <a:extLst>
                    <a:ext uri="{9D8B030D-6E8A-4147-A177-3AD203B41FA5}">
                      <a16:colId xmlns:a16="http://schemas.microsoft.com/office/drawing/2014/main" val="2703139700"/>
                    </a:ext>
                  </a:extLst>
                </a:gridCol>
                <a:gridCol w="2647903">
                  <a:extLst>
                    <a:ext uri="{9D8B030D-6E8A-4147-A177-3AD203B41FA5}">
                      <a16:colId xmlns:a16="http://schemas.microsoft.com/office/drawing/2014/main" val="2077166228"/>
                    </a:ext>
                  </a:extLst>
                </a:gridCol>
              </a:tblGrid>
              <a:tr h="397033">
                <a:tc>
                  <a:txBody>
                    <a:bodyPr/>
                    <a:lstStyle/>
                    <a:p>
                      <a:pPr algn="ctr"/>
                      <a:r>
                        <a:rPr lang="es-CO" dirty="0"/>
                        <a:t>Ítem</a:t>
                      </a:r>
                    </a:p>
                  </a:txBody>
                  <a:tcPr/>
                </a:tc>
                <a:tc>
                  <a:txBody>
                    <a:bodyPr/>
                    <a:lstStyle/>
                    <a:p>
                      <a:pPr algn="ctr"/>
                      <a:r>
                        <a:rPr lang="es-CO" dirty="0"/>
                        <a:t>Cantidad</a:t>
                      </a:r>
                    </a:p>
                  </a:txBody>
                  <a:tcPr/>
                </a:tc>
                <a:extLst>
                  <a:ext uri="{0D108BD9-81ED-4DB2-BD59-A6C34878D82A}">
                    <a16:rowId xmlns:a16="http://schemas.microsoft.com/office/drawing/2014/main" val="3019022417"/>
                  </a:ext>
                </a:extLst>
              </a:tr>
              <a:tr h="397033">
                <a:tc>
                  <a:txBody>
                    <a:bodyPr/>
                    <a:lstStyle/>
                    <a:p>
                      <a:pPr algn="l"/>
                      <a:r>
                        <a:rPr lang="es-CO" dirty="0"/>
                        <a:t>Número de productos/metas</a:t>
                      </a:r>
                    </a:p>
                  </a:txBody>
                  <a:tcPr/>
                </a:tc>
                <a:tc>
                  <a:txBody>
                    <a:bodyPr/>
                    <a:lstStyle/>
                    <a:p>
                      <a:pPr algn="ctr"/>
                      <a:r>
                        <a:rPr lang="es-ES" dirty="0"/>
                        <a:t>11</a:t>
                      </a:r>
                      <a:endParaRPr lang="es-CO" dirty="0"/>
                    </a:p>
                  </a:txBody>
                  <a:tcPr/>
                </a:tc>
                <a:extLst>
                  <a:ext uri="{0D108BD9-81ED-4DB2-BD59-A6C34878D82A}">
                    <a16:rowId xmlns:a16="http://schemas.microsoft.com/office/drawing/2014/main" val="254216613"/>
                  </a:ext>
                </a:extLst>
              </a:tr>
              <a:tr h="397033">
                <a:tc>
                  <a:txBody>
                    <a:bodyPr/>
                    <a:lstStyle/>
                    <a:p>
                      <a:pPr algn="l"/>
                      <a:r>
                        <a:rPr lang="es-CO" dirty="0"/>
                        <a:t>Número de actividades</a:t>
                      </a:r>
                    </a:p>
                  </a:txBody>
                  <a:tcPr/>
                </a:tc>
                <a:tc>
                  <a:txBody>
                    <a:bodyPr/>
                    <a:lstStyle/>
                    <a:p>
                      <a:pPr algn="ctr"/>
                      <a:r>
                        <a:rPr lang="es-ES" dirty="0"/>
                        <a:t>1</a:t>
                      </a:r>
                      <a:r>
                        <a:rPr lang="es-CO" dirty="0"/>
                        <a:t>1</a:t>
                      </a:r>
                    </a:p>
                  </a:txBody>
                  <a:tcPr/>
                </a:tc>
                <a:extLst>
                  <a:ext uri="{0D108BD9-81ED-4DB2-BD59-A6C34878D82A}">
                    <a16:rowId xmlns:a16="http://schemas.microsoft.com/office/drawing/2014/main" val="4001012536"/>
                  </a:ext>
                </a:extLst>
              </a:tr>
            </a:tbl>
          </a:graphicData>
        </a:graphic>
      </p:graphicFrame>
      <p:sp>
        <p:nvSpPr>
          <p:cNvPr id="5" name="object 4">
            <a:extLst>
              <a:ext uri="{FF2B5EF4-FFF2-40B4-BE49-F238E27FC236}">
                <a16:creationId xmlns:a16="http://schemas.microsoft.com/office/drawing/2014/main" id="{5A3A0C72-41AD-8F94-D0F0-F357494D67FF}"/>
              </a:ext>
            </a:extLst>
          </p:cNvPr>
          <p:cNvSpPr/>
          <p:nvPr/>
        </p:nvSpPr>
        <p:spPr>
          <a:xfrm>
            <a:off x="8726423" y="524255"/>
            <a:ext cx="3465576" cy="588263"/>
          </a:xfrm>
          <a:prstGeom prst="rect">
            <a:avLst/>
          </a:prstGeom>
          <a:blipFill>
            <a:blip r:embed="rId3" cstate="print"/>
            <a:stretch>
              <a:fillRect/>
            </a:stretch>
          </a:blipFill>
        </p:spPr>
        <p:txBody>
          <a:bodyPr wrap="square" lIns="0" tIns="0" rIns="0" bIns="0" rtlCol="0"/>
          <a:lstStyle/>
          <a:p>
            <a:endParaRPr/>
          </a:p>
        </p:txBody>
      </p:sp>
      <p:grpSp>
        <p:nvGrpSpPr>
          <p:cNvPr id="6" name="object 5">
            <a:extLst>
              <a:ext uri="{FF2B5EF4-FFF2-40B4-BE49-F238E27FC236}">
                <a16:creationId xmlns:a16="http://schemas.microsoft.com/office/drawing/2014/main" id="{70637FBB-39C1-302C-1D37-40063B3CFC1F}"/>
              </a:ext>
            </a:extLst>
          </p:cNvPr>
          <p:cNvGrpSpPr/>
          <p:nvPr/>
        </p:nvGrpSpPr>
        <p:grpSpPr>
          <a:xfrm>
            <a:off x="4495" y="6780549"/>
            <a:ext cx="12184380" cy="76200"/>
            <a:chOff x="4495" y="6780549"/>
            <a:chExt cx="12184380" cy="76200"/>
          </a:xfrm>
        </p:grpSpPr>
        <p:sp>
          <p:nvSpPr>
            <p:cNvPr id="7" name="object 6">
              <a:extLst>
                <a:ext uri="{FF2B5EF4-FFF2-40B4-BE49-F238E27FC236}">
                  <a16:creationId xmlns:a16="http://schemas.microsoft.com/office/drawing/2014/main" id="{62B57B2B-465B-58DB-2F16-53B2EF584B90}"/>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8" name="object 7">
              <a:extLst>
                <a:ext uri="{FF2B5EF4-FFF2-40B4-BE49-F238E27FC236}">
                  <a16:creationId xmlns:a16="http://schemas.microsoft.com/office/drawing/2014/main" id="{235C263D-17A9-EC58-4287-57C09585E1B6}"/>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9" name="object 8">
              <a:extLst>
                <a:ext uri="{FF2B5EF4-FFF2-40B4-BE49-F238E27FC236}">
                  <a16:creationId xmlns:a16="http://schemas.microsoft.com/office/drawing/2014/main" id="{C599834F-0553-D844-8C4A-E9259E93BE74}"/>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0" name="object 9">
            <a:extLst>
              <a:ext uri="{FF2B5EF4-FFF2-40B4-BE49-F238E27FC236}">
                <a16:creationId xmlns:a16="http://schemas.microsoft.com/office/drawing/2014/main" id="{8C71A967-CB77-E24B-7FF9-CAA1A725624F}"/>
              </a:ext>
            </a:extLst>
          </p:cNvPr>
          <p:cNvGrpSpPr/>
          <p:nvPr/>
        </p:nvGrpSpPr>
        <p:grpSpPr>
          <a:xfrm>
            <a:off x="346358" y="713161"/>
            <a:ext cx="810260" cy="67310"/>
            <a:chOff x="1268266" y="510608"/>
            <a:chExt cx="810260" cy="67310"/>
          </a:xfrm>
        </p:grpSpPr>
        <p:sp>
          <p:nvSpPr>
            <p:cNvPr id="11" name="object 10">
              <a:extLst>
                <a:ext uri="{FF2B5EF4-FFF2-40B4-BE49-F238E27FC236}">
                  <a16:creationId xmlns:a16="http://schemas.microsoft.com/office/drawing/2014/main" id="{C63A805C-5738-E8B6-2400-5263E8AA8589}"/>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2" name="object 11">
              <a:extLst>
                <a:ext uri="{FF2B5EF4-FFF2-40B4-BE49-F238E27FC236}">
                  <a16:creationId xmlns:a16="http://schemas.microsoft.com/office/drawing/2014/main" id="{66AE40D7-C89D-888A-00EE-0A3DCE1480B1}"/>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3" name="object 12">
              <a:extLst>
                <a:ext uri="{FF2B5EF4-FFF2-40B4-BE49-F238E27FC236}">
                  <a16:creationId xmlns:a16="http://schemas.microsoft.com/office/drawing/2014/main" id="{32951A39-DD57-0BB9-57A6-444683F6E524}"/>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2188694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191271"/>
            <a:ext cx="10002597" cy="1508105"/>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pPr marL="263525" lvl="0">
              <a:buSzPts val="1000"/>
            </a:pPr>
            <a:r>
              <a:rPr lang="es-MX" sz="2800" dirty="0">
                <a:effectLst/>
                <a:ea typeface="Times New Roman" panose="02020603050405020304" pitchFamily="18" charset="0"/>
              </a:rPr>
              <a:t>Iniciativas Adicionales </a:t>
            </a:r>
          </a:p>
          <a:p>
            <a:pPr marL="263525" lvl="0">
              <a:buSzPts val="1000"/>
            </a:pPr>
            <a:endParaRPr lang="es-MX" b="0" dirty="0">
              <a:ea typeface="Times New Roman" panose="02020603050405020304" pitchFamily="18" charset="0"/>
            </a:endParaRPr>
          </a:p>
          <a:p>
            <a:pPr marL="263525" lvl="0">
              <a:buSzPts val="1000"/>
            </a:pPr>
            <a:r>
              <a:rPr lang="es-MX" sz="2000" b="0" dirty="0">
                <a:solidFill>
                  <a:schemeClr val="tx1"/>
                </a:solidFill>
                <a:effectLst/>
                <a:ea typeface="Times New Roman" panose="02020603050405020304" pitchFamily="18" charset="0"/>
              </a:rPr>
              <a:t>Grupo de Servicios Administrativos </a:t>
            </a:r>
          </a:p>
          <a:p>
            <a:pPr marL="263525" lvl="0">
              <a:buSzPts val="1000"/>
            </a:pPr>
            <a:r>
              <a:rPr lang="es-MX" sz="2000" b="0" dirty="0">
                <a:solidFill>
                  <a:schemeClr val="tx1"/>
                </a:solidFill>
                <a:effectLst/>
                <a:ea typeface="Times New Roman" panose="02020603050405020304" pitchFamily="18" charset="0"/>
              </a:rPr>
              <a:t>Grupo de Talento Humano</a:t>
            </a:r>
            <a:endParaRPr lang="es-CO" sz="2400" b="0" dirty="0">
              <a:solidFill>
                <a:schemeClr val="tx1"/>
              </a:solidFill>
              <a:effectLst/>
              <a:ea typeface="Calibri" panose="020F0502020204030204" pitchFamily="34" charset="0"/>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248371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4495" y="6780549"/>
            <a:ext cx="12184380" cy="76200"/>
            <a:chOff x="4495" y="6780549"/>
            <a:chExt cx="12184380" cy="76200"/>
          </a:xfrm>
        </p:grpSpPr>
        <p:sp>
          <p:nvSpPr>
            <p:cNvPr id="6" name="object 6"/>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p:cNvGrpSpPr/>
          <p:nvPr/>
        </p:nvGrpSpPr>
        <p:grpSpPr>
          <a:xfrm>
            <a:off x="293905" y="212773"/>
            <a:ext cx="810260" cy="67310"/>
            <a:chOff x="1268266" y="510608"/>
            <a:chExt cx="810260" cy="67310"/>
          </a:xfrm>
        </p:grpSpPr>
        <p:sp>
          <p:nvSpPr>
            <p:cNvPr id="10" name="object 10"/>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
        <p:nvSpPr>
          <p:cNvPr id="2" name="Rectángulo: esquinas redondeadas 1">
            <a:extLst>
              <a:ext uri="{FF2B5EF4-FFF2-40B4-BE49-F238E27FC236}">
                <a16:creationId xmlns:a16="http://schemas.microsoft.com/office/drawing/2014/main" id="{A75CA660-E56D-229F-B3A6-D310C2262738}"/>
              </a:ext>
            </a:extLst>
          </p:cNvPr>
          <p:cNvSpPr/>
          <p:nvPr/>
        </p:nvSpPr>
        <p:spPr>
          <a:xfrm>
            <a:off x="634840" y="924268"/>
            <a:ext cx="2360023" cy="3467405"/>
          </a:xfrm>
          <a:prstGeom prst="roundRect">
            <a:avLst/>
          </a:prstGeom>
          <a:solidFill>
            <a:srgbClr val="70AC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r>
              <a:rPr lang="es-CO" b="1" dirty="0">
                <a:solidFill>
                  <a:schemeClr val="bg1"/>
                </a:solidFill>
                <a:latin typeface="Open Sans"/>
              </a:rPr>
              <a:t>Marco legal</a:t>
            </a: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p:txBody>
      </p:sp>
      <p:sp>
        <p:nvSpPr>
          <p:cNvPr id="3" name="Rectángulo: esquinas redondeadas 2">
            <a:extLst>
              <a:ext uri="{FF2B5EF4-FFF2-40B4-BE49-F238E27FC236}">
                <a16:creationId xmlns:a16="http://schemas.microsoft.com/office/drawing/2014/main" id="{0CB090E2-1679-048E-227A-819281DB3DBE}"/>
              </a:ext>
            </a:extLst>
          </p:cNvPr>
          <p:cNvSpPr/>
          <p:nvPr/>
        </p:nvSpPr>
        <p:spPr>
          <a:xfrm>
            <a:off x="3174610" y="924269"/>
            <a:ext cx="8723490" cy="1281377"/>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a:t>Ley 152 de 1994: </a:t>
            </a:r>
            <a:r>
              <a:rPr lang="es-CO" dirty="0"/>
              <a:t>Ley Orgánica del Plan de Desarrollo, artículo 26. </a:t>
            </a:r>
            <a:r>
              <a:rPr lang="es-CO" u="sng" dirty="0"/>
              <a:t>Planes de acción:</a:t>
            </a:r>
            <a:r>
              <a:rPr lang="es-CO" dirty="0"/>
              <a:t> Con base en el Plan Nacional de Desarrollo aprobado cada uno de los organismos públicos de todo orden a los que se aplica esta Ley preparará su correspondiente plan de acción. </a:t>
            </a:r>
          </a:p>
        </p:txBody>
      </p:sp>
      <p:sp>
        <p:nvSpPr>
          <p:cNvPr id="13" name="Rectángulo: esquinas redondeadas 38">
            <a:extLst>
              <a:ext uri="{FF2B5EF4-FFF2-40B4-BE49-F238E27FC236}">
                <a16:creationId xmlns:a16="http://schemas.microsoft.com/office/drawing/2014/main" id="{A24900EA-60DD-6CE4-C54B-B31A232D0C51}"/>
              </a:ext>
            </a:extLst>
          </p:cNvPr>
          <p:cNvSpPr/>
          <p:nvPr/>
        </p:nvSpPr>
        <p:spPr>
          <a:xfrm>
            <a:off x="3174605" y="2379003"/>
            <a:ext cx="8723490" cy="2012671"/>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a:t>Ley 1474 de 2011: Artículo 74: A partir de la vigencia de la presente ley, todas las entidades del Estado a más tardar el 31 de enero de cada año, deberán publicar en su respectiva página web el Plan de Acción, en el cual se especificarán los objetivos, las estrategias, los proyectos, las metas, los responsables, los planes generales de compras y la distribución presupuestal de sus proyectos de inversión junto a los indicadores de gestión.</a:t>
            </a:r>
          </a:p>
        </p:txBody>
      </p:sp>
      <p:sp>
        <p:nvSpPr>
          <p:cNvPr id="14" name="Rectángulo: esquinas redondeadas 38">
            <a:extLst>
              <a:ext uri="{FF2B5EF4-FFF2-40B4-BE49-F238E27FC236}">
                <a16:creationId xmlns:a16="http://schemas.microsoft.com/office/drawing/2014/main" id="{DF59BF52-89E5-FB2F-F232-803048EBD85F}"/>
              </a:ext>
            </a:extLst>
          </p:cNvPr>
          <p:cNvSpPr/>
          <p:nvPr/>
        </p:nvSpPr>
        <p:spPr>
          <a:xfrm>
            <a:off x="3160312" y="4684039"/>
            <a:ext cx="8723490" cy="828070"/>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a:t>26 </a:t>
            </a:r>
            <a:r>
              <a:rPr lang="es-CO" b="1" dirty="0"/>
              <a:t>Áreas incluidas en el PA,  8 Direcciones Técnicas, 6 Oficinas Asesoras, 10 Áreas de Secretaria General, 2 </a:t>
            </a:r>
            <a:r>
              <a:rPr lang="es-CO" b="1" dirty="0" err="1"/>
              <a:t>Grup</a:t>
            </a:r>
            <a:r>
              <a:rPr lang="es-CO" b="1" dirty="0"/>
              <a:t> </a:t>
            </a:r>
            <a:r>
              <a:rPr lang="es-CO" b="1" dirty="0" err="1"/>
              <a:t>Trab</a:t>
            </a:r>
            <a:r>
              <a:rPr lang="es-CO" b="1" dirty="0"/>
              <a:t> Despacho Viceministros.</a:t>
            </a:r>
          </a:p>
        </p:txBody>
      </p:sp>
      <p:sp>
        <p:nvSpPr>
          <p:cNvPr id="15" name="Rectángulo: esquinas redondeadas 1">
            <a:extLst>
              <a:ext uri="{FF2B5EF4-FFF2-40B4-BE49-F238E27FC236}">
                <a16:creationId xmlns:a16="http://schemas.microsoft.com/office/drawing/2014/main" id="{8D3733EF-6C49-6CF4-ED05-AD54DDA60A90}"/>
              </a:ext>
            </a:extLst>
          </p:cNvPr>
          <p:cNvSpPr/>
          <p:nvPr/>
        </p:nvSpPr>
        <p:spPr>
          <a:xfrm>
            <a:off x="662979" y="4581585"/>
            <a:ext cx="2360023" cy="2074632"/>
          </a:xfrm>
          <a:prstGeom prst="roundRect">
            <a:avLst/>
          </a:prstGeom>
          <a:solidFill>
            <a:srgbClr val="70AC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r>
              <a:rPr lang="es-CO" dirty="0">
                <a:solidFill>
                  <a:schemeClr val="bg1"/>
                </a:solidFill>
                <a:latin typeface="Open Sans"/>
              </a:rPr>
              <a:t>Plan de Acción Institucional 2022</a:t>
            </a: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a:p>
            <a:pPr algn="ctr"/>
            <a:endParaRPr lang="es-CO" dirty="0">
              <a:solidFill>
                <a:schemeClr val="bg1"/>
              </a:solidFill>
              <a:latin typeface="Open Sans"/>
            </a:endParaRPr>
          </a:p>
        </p:txBody>
      </p:sp>
      <p:sp>
        <p:nvSpPr>
          <p:cNvPr id="16" name="Rectángulo: esquinas redondeadas 38">
            <a:extLst>
              <a:ext uri="{FF2B5EF4-FFF2-40B4-BE49-F238E27FC236}">
                <a16:creationId xmlns:a16="http://schemas.microsoft.com/office/drawing/2014/main" id="{07166400-079B-46DA-FC84-5DA8DD59C596}"/>
              </a:ext>
            </a:extLst>
          </p:cNvPr>
          <p:cNvSpPr/>
          <p:nvPr/>
        </p:nvSpPr>
        <p:spPr>
          <a:xfrm>
            <a:off x="3165078" y="5642522"/>
            <a:ext cx="8723490" cy="828070"/>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a:t>220 productos/indicadores a lograr en la vigencia.</a:t>
            </a:r>
          </a:p>
        </p:txBody>
      </p:sp>
    </p:spTree>
    <p:extLst>
      <p:ext uri="{BB962C8B-B14F-4D97-AF65-F5344CB8AC3E}">
        <p14:creationId xmlns:p14="http://schemas.microsoft.com/office/powerpoint/2010/main" val="92229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804CF-B5DD-49F8-AEE8-B75655C34D21}"/>
              </a:ext>
            </a:extLst>
          </p:cNvPr>
          <p:cNvSpPr>
            <a:spLocks noGrp="1"/>
          </p:cNvSpPr>
          <p:nvPr>
            <p:ph type="title"/>
          </p:nvPr>
        </p:nvSpPr>
        <p:spPr>
          <a:xfrm>
            <a:off x="346358" y="1050512"/>
            <a:ext cx="10515600" cy="435935"/>
          </a:xfrm>
        </p:spPr>
        <p:txBody>
          <a:bodyPr>
            <a:noAutofit/>
          </a:bodyPr>
          <a:lstStyle/>
          <a:p>
            <a:pPr algn="l"/>
            <a:r>
              <a:rPr lang="es-CO" sz="2400" b="1" dirty="0">
                <a:solidFill>
                  <a:schemeClr val="accent1"/>
                </a:solidFill>
                <a:latin typeface="Montserrat" pitchFamily="2" charset="0"/>
              </a:rPr>
              <a:t>Plan Anticorrupción y Atención al Ciudadano</a:t>
            </a:r>
          </a:p>
        </p:txBody>
      </p:sp>
      <p:sp>
        <p:nvSpPr>
          <p:cNvPr id="3" name="Marcador de contenido 2">
            <a:extLst>
              <a:ext uri="{FF2B5EF4-FFF2-40B4-BE49-F238E27FC236}">
                <a16:creationId xmlns:a16="http://schemas.microsoft.com/office/drawing/2014/main" id="{DF847CFB-777E-45D3-B06E-D769061D334C}"/>
              </a:ext>
            </a:extLst>
          </p:cNvPr>
          <p:cNvSpPr>
            <a:spLocks noGrp="1"/>
          </p:cNvSpPr>
          <p:nvPr>
            <p:ph idx="1"/>
          </p:nvPr>
        </p:nvSpPr>
        <p:spPr>
          <a:xfrm>
            <a:off x="419470" y="1756488"/>
            <a:ext cx="11016131" cy="4464296"/>
          </a:xfrm>
        </p:spPr>
        <p:txBody>
          <a:bodyPr>
            <a:noAutofit/>
          </a:bodyPr>
          <a:lstStyle/>
          <a:p>
            <a:pPr marL="0" indent="0">
              <a:buNone/>
            </a:pPr>
            <a:r>
              <a:rPr lang="es-CO" sz="1400" b="1" dirty="0">
                <a:solidFill>
                  <a:schemeClr val="accent1"/>
                </a:solidFill>
                <a:latin typeface="Montserrat" pitchFamily="2" charset="0"/>
                <a:cs typeface="Calibri" panose="020F0502020204030204" pitchFamily="34" charset="0"/>
              </a:rPr>
              <a:t>Componente: INICIATIVAS ADICIONALES</a:t>
            </a:r>
          </a:p>
          <a:p>
            <a:pPr marL="0" indent="0">
              <a:buNone/>
            </a:pPr>
            <a:r>
              <a:rPr lang="es-CO" sz="1400" b="1" dirty="0">
                <a:solidFill>
                  <a:schemeClr val="accent1"/>
                </a:solidFill>
                <a:latin typeface="Montserrat" pitchFamily="2" charset="0"/>
                <a:cs typeface="Calibri" panose="020F0502020204030204" pitchFamily="34" charset="0"/>
              </a:rPr>
              <a:t>Política del MIPG: POLÍTICA DE INTEGRIDAD </a:t>
            </a:r>
          </a:p>
          <a:p>
            <a:pPr marL="0" indent="0">
              <a:buNone/>
            </a:pPr>
            <a:endParaRPr lang="es-CO" sz="1400" b="1" dirty="0">
              <a:solidFill>
                <a:schemeClr val="accent1">
                  <a:lumMod val="75000"/>
                </a:schemeClr>
              </a:solidFill>
              <a:latin typeface="Montserrat" pitchFamily="2" charset="0"/>
              <a:cs typeface="Calibri" panose="020F0502020204030204" pitchFamily="34" charset="0"/>
            </a:endParaRPr>
          </a:p>
          <a:p>
            <a:pPr marL="0" indent="0">
              <a:buNone/>
            </a:pPr>
            <a:r>
              <a:rPr lang="es-CO" sz="1400" b="1" dirty="0">
                <a:solidFill>
                  <a:schemeClr val="accent1"/>
                </a:solidFill>
                <a:latin typeface="Montserrat" pitchFamily="2" charset="0"/>
                <a:cs typeface="Calibri" panose="020F0502020204030204" pitchFamily="34" charset="0"/>
              </a:rPr>
              <a:t>Objetivo</a:t>
            </a:r>
            <a:r>
              <a:rPr lang="es-CO" sz="1400" dirty="0">
                <a:solidFill>
                  <a:schemeClr val="accent1"/>
                </a:solidFill>
                <a:latin typeface="Montserrat" pitchFamily="2" charset="0"/>
                <a:cs typeface="Calibri" panose="020F0502020204030204" pitchFamily="34" charset="0"/>
              </a:rPr>
              <a:t>: </a:t>
            </a:r>
            <a:r>
              <a:rPr lang="es-CO" sz="1400" dirty="0">
                <a:solidFill>
                  <a:schemeClr val="tx1"/>
                </a:solidFill>
                <a:latin typeface="Montserrat" pitchFamily="2" charset="0"/>
                <a:cs typeface="Calibri" panose="020F0502020204030204" pitchFamily="34" charset="0"/>
              </a:rPr>
              <a:t>Con esta política se </a:t>
            </a:r>
            <a:r>
              <a:rPr kumimoji="0" lang="es-CO" sz="14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t>
            </a:r>
            <a:r>
              <a:rPr kumimoji="0" lang="es-CO" sz="14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Busca la coherencia de los servidores públicos y de las entidades en el cumplimiento de la promesa que el Estado a la ciudadanía para garantizar el interés general en el servicio público.</a:t>
            </a:r>
          </a:p>
          <a:p>
            <a:pPr marL="0" indent="0">
              <a:buNone/>
            </a:pPr>
            <a:r>
              <a:rPr lang="es-CO" sz="1400" b="1" dirty="0">
                <a:solidFill>
                  <a:schemeClr val="accent1"/>
                </a:solidFill>
                <a:latin typeface="Montserrat" pitchFamily="2" charset="0"/>
                <a:cs typeface="Calibri" panose="020F0502020204030204" pitchFamily="34" charset="0"/>
              </a:rPr>
              <a:t>Periodicidad del Plan</a:t>
            </a:r>
            <a:r>
              <a:rPr lang="es-CO" sz="1400" b="1" dirty="0">
                <a:solidFill>
                  <a:schemeClr val="accent1"/>
                </a:solidFill>
                <a:latin typeface="Montserrat" pitchFamily="2" charset="0"/>
                <a:cs typeface="Calibri" panose="020F0502020204030204" pitchFamily="34" charset="0"/>
                <a:sym typeface="Wingdings" panose="05000000000000000000" pitchFamily="2" charset="2"/>
              </a:rPr>
              <a:t> (Anual, Bianual etc.): </a:t>
            </a:r>
            <a:r>
              <a:rPr lang="es-CO" sz="1400" dirty="0">
                <a:latin typeface="Montserrat" pitchFamily="2" charset="0"/>
                <a:cs typeface="Calibri" panose="020F0502020204030204" pitchFamily="34" charset="0"/>
                <a:sym typeface="Wingdings" panose="05000000000000000000" pitchFamily="2" charset="2"/>
              </a:rPr>
              <a:t>Anual </a:t>
            </a:r>
          </a:p>
          <a:p>
            <a:pPr marL="0" indent="0" algn="just">
              <a:buNone/>
            </a:pPr>
            <a:endParaRPr lang="es-CO" sz="1400" b="1" dirty="0">
              <a:solidFill>
                <a:schemeClr val="accent1">
                  <a:lumMod val="75000"/>
                </a:schemeClr>
              </a:solidFill>
              <a:latin typeface="Montserrat" pitchFamily="2" charset="0"/>
              <a:cs typeface="Calibri" panose="020F0502020204030204" pitchFamily="34" charset="0"/>
            </a:endParaRPr>
          </a:p>
          <a:p>
            <a:pPr marL="0" indent="0" algn="just">
              <a:buNone/>
            </a:pPr>
            <a:r>
              <a:rPr lang="es-CO" sz="1400" b="1" dirty="0">
                <a:solidFill>
                  <a:schemeClr val="accent1"/>
                </a:solidFill>
                <a:latin typeface="Montserrat" pitchFamily="2" charset="0"/>
                <a:cs typeface="Calibri" panose="020F0502020204030204" pitchFamily="34" charset="0"/>
              </a:rPr>
              <a:t>Principales Productos y Metas para la vigencia 2022:</a:t>
            </a:r>
          </a:p>
          <a:p>
            <a:pPr marL="0" indent="0" algn="just">
              <a:buNone/>
            </a:pPr>
            <a:endParaRPr lang="es-CO" sz="1400" b="1" dirty="0">
              <a:solidFill>
                <a:schemeClr val="tx1"/>
              </a:solidFill>
              <a:latin typeface="Montserrat" pitchFamily="2" charset="0"/>
              <a:cs typeface="Calibri" panose="020F0502020204030204" pitchFamily="34" charset="0"/>
            </a:endParaRP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Promover y apropiar el Código de Integridad con sus Valores en los  Servidores Públicos.</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Fomentar y promover el uso eficiente de los recursos físicos del Ministerio.</a:t>
            </a:r>
          </a:p>
        </p:txBody>
      </p:sp>
      <p:graphicFrame>
        <p:nvGraphicFramePr>
          <p:cNvPr id="4" name="Tabla 4">
            <a:extLst>
              <a:ext uri="{FF2B5EF4-FFF2-40B4-BE49-F238E27FC236}">
                <a16:creationId xmlns:a16="http://schemas.microsoft.com/office/drawing/2014/main" id="{1489AEBB-4D41-4742-A3EB-D93FD5DB31BA}"/>
              </a:ext>
            </a:extLst>
          </p:cNvPr>
          <p:cNvGraphicFramePr>
            <a:graphicFrameLocks noGrp="1"/>
          </p:cNvGraphicFramePr>
          <p:nvPr>
            <p:extLst>
              <p:ext uri="{D42A27DB-BD31-4B8C-83A1-F6EECF244321}">
                <p14:modId xmlns:p14="http://schemas.microsoft.com/office/powerpoint/2010/main" val="1015095373"/>
              </p:ext>
            </p:extLst>
          </p:nvPr>
        </p:nvGraphicFramePr>
        <p:xfrm>
          <a:off x="6303146" y="5236465"/>
          <a:ext cx="5132454" cy="1097280"/>
        </p:xfrm>
        <a:graphic>
          <a:graphicData uri="http://schemas.openxmlformats.org/drawingml/2006/table">
            <a:tbl>
              <a:tblPr firstRow="1" bandRow="1">
                <a:tableStyleId>{6E25E649-3F16-4E02-A733-19D2CDBF48F0}</a:tableStyleId>
              </a:tblPr>
              <a:tblGrid>
                <a:gridCol w="3172569">
                  <a:extLst>
                    <a:ext uri="{9D8B030D-6E8A-4147-A177-3AD203B41FA5}">
                      <a16:colId xmlns:a16="http://schemas.microsoft.com/office/drawing/2014/main" val="2703139700"/>
                    </a:ext>
                  </a:extLst>
                </a:gridCol>
                <a:gridCol w="1959885">
                  <a:extLst>
                    <a:ext uri="{9D8B030D-6E8A-4147-A177-3AD203B41FA5}">
                      <a16:colId xmlns:a16="http://schemas.microsoft.com/office/drawing/2014/main" val="2077166228"/>
                    </a:ext>
                  </a:extLst>
                </a:gridCol>
              </a:tblGrid>
              <a:tr h="314960">
                <a:tc>
                  <a:txBody>
                    <a:bodyPr/>
                    <a:lstStyle/>
                    <a:p>
                      <a:pPr algn="ctr"/>
                      <a:r>
                        <a:rPr lang="es-CO" dirty="0"/>
                        <a:t>Ítem</a:t>
                      </a:r>
                    </a:p>
                  </a:txBody>
                  <a:tcPr/>
                </a:tc>
                <a:tc>
                  <a:txBody>
                    <a:bodyPr/>
                    <a:lstStyle/>
                    <a:p>
                      <a:pPr algn="ctr"/>
                      <a:r>
                        <a:rPr lang="es-CO" dirty="0"/>
                        <a:t>Cantidad</a:t>
                      </a:r>
                    </a:p>
                  </a:txBody>
                  <a:tcPr/>
                </a:tc>
                <a:extLst>
                  <a:ext uri="{0D108BD9-81ED-4DB2-BD59-A6C34878D82A}">
                    <a16:rowId xmlns:a16="http://schemas.microsoft.com/office/drawing/2014/main" val="3019022417"/>
                  </a:ext>
                </a:extLst>
              </a:tr>
              <a:tr h="314960">
                <a:tc>
                  <a:txBody>
                    <a:bodyPr/>
                    <a:lstStyle/>
                    <a:p>
                      <a:pPr algn="l"/>
                      <a:r>
                        <a:rPr lang="es-CO" dirty="0"/>
                        <a:t>Número de productos/metas</a:t>
                      </a:r>
                    </a:p>
                  </a:txBody>
                  <a:tcPr/>
                </a:tc>
                <a:tc>
                  <a:txBody>
                    <a:bodyPr/>
                    <a:lstStyle/>
                    <a:p>
                      <a:pPr algn="ctr"/>
                      <a:r>
                        <a:rPr lang="es-ES" dirty="0"/>
                        <a:t>6</a:t>
                      </a:r>
                      <a:endParaRPr lang="es-CO" dirty="0"/>
                    </a:p>
                  </a:txBody>
                  <a:tcPr/>
                </a:tc>
                <a:extLst>
                  <a:ext uri="{0D108BD9-81ED-4DB2-BD59-A6C34878D82A}">
                    <a16:rowId xmlns:a16="http://schemas.microsoft.com/office/drawing/2014/main" val="254216613"/>
                  </a:ext>
                </a:extLst>
              </a:tr>
              <a:tr h="314960">
                <a:tc>
                  <a:txBody>
                    <a:bodyPr/>
                    <a:lstStyle/>
                    <a:p>
                      <a:pPr algn="l"/>
                      <a:r>
                        <a:rPr lang="es-CO" dirty="0"/>
                        <a:t>Número de actividades</a:t>
                      </a:r>
                    </a:p>
                  </a:txBody>
                  <a:tcPr/>
                </a:tc>
                <a:tc>
                  <a:txBody>
                    <a:bodyPr/>
                    <a:lstStyle/>
                    <a:p>
                      <a:pPr algn="ctr"/>
                      <a:r>
                        <a:rPr lang="es-CO" dirty="0"/>
                        <a:t>2</a:t>
                      </a:r>
                    </a:p>
                  </a:txBody>
                  <a:tcPr/>
                </a:tc>
                <a:extLst>
                  <a:ext uri="{0D108BD9-81ED-4DB2-BD59-A6C34878D82A}">
                    <a16:rowId xmlns:a16="http://schemas.microsoft.com/office/drawing/2014/main" val="4001012536"/>
                  </a:ext>
                </a:extLst>
              </a:tr>
            </a:tbl>
          </a:graphicData>
        </a:graphic>
      </p:graphicFrame>
      <p:sp>
        <p:nvSpPr>
          <p:cNvPr id="5" name="object 4">
            <a:extLst>
              <a:ext uri="{FF2B5EF4-FFF2-40B4-BE49-F238E27FC236}">
                <a16:creationId xmlns:a16="http://schemas.microsoft.com/office/drawing/2014/main" id="{5A3A0C72-41AD-8F94-D0F0-F357494D67FF}"/>
              </a:ext>
            </a:extLst>
          </p:cNvPr>
          <p:cNvSpPr/>
          <p:nvPr/>
        </p:nvSpPr>
        <p:spPr>
          <a:xfrm>
            <a:off x="8726423" y="524255"/>
            <a:ext cx="3465576" cy="588263"/>
          </a:xfrm>
          <a:prstGeom prst="rect">
            <a:avLst/>
          </a:prstGeom>
          <a:blipFill>
            <a:blip r:embed="rId3" cstate="print"/>
            <a:stretch>
              <a:fillRect/>
            </a:stretch>
          </a:blipFill>
        </p:spPr>
        <p:txBody>
          <a:bodyPr wrap="square" lIns="0" tIns="0" rIns="0" bIns="0" rtlCol="0"/>
          <a:lstStyle/>
          <a:p>
            <a:endParaRPr/>
          </a:p>
        </p:txBody>
      </p:sp>
      <p:grpSp>
        <p:nvGrpSpPr>
          <p:cNvPr id="6" name="object 5">
            <a:extLst>
              <a:ext uri="{FF2B5EF4-FFF2-40B4-BE49-F238E27FC236}">
                <a16:creationId xmlns:a16="http://schemas.microsoft.com/office/drawing/2014/main" id="{70637FBB-39C1-302C-1D37-40063B3CFC1F}"/>
              </a:ext>
            </a:extLst>
          </p:cNvPr>
          <p:cNvGrpSpPr/>
          <p:nvPr/>
        </p:nvGrpSpPr>
        <p:grpSpPr>
          <a:xfrm>
            <a:off x="4495" y="6780549"/>
            <a:ext cx="12184380" cy="76200"/>
            <a:chOff x="4495" y="6780549"/>
            <a:chExt cx="12184380" cy="76200"/>
          </a:xfrm>
        </p:grpSpPr>
        <p:sp>
          <p:nvSpPr>
            <p:cNvPr id="7" name="object 6">
              <a:extLst>
                <a:ext uri="{FF2B5EF4-FFF2-40B4-BE49-F238E27FC236}">
                  <a16:creationId xmlns:a16="http://schemas.microsoft.com/office/drawing/2014/main" id="{62B57B2B-465B-58DB-2F16-53B2EF584B90}"/>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8" name="object 7">
              <a:extLst>
                <a:ext uri="{FF2B5EF4-FFF2-40B4-BE49-F238E27FC236}">
                  <a16:creationId xmlns:a16="http://schemas.microsoft.com/office/drawing/2014/main" id="{235C263D-17A9-EC58-4287-57C09585E1B6}"/>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9" name="object 8">
              <a:extLst>
                <a:ext uri="{FF2B5EF4-FFF2-40B4-BE49-F238E27FC236}">
                  <a16:creationId xmlns:a16="http://schemas.microsoft.com/office/drawing/2014/main" id="{C599834F-0553-D844-8C4A-E9259E93BE74}"/>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0" name="object 9">
            <a:extLst>
              <a:ext uri="{FF2B5EF4-FFF2-40B4-BE49-F238E27FC236}">
                <a16:creationId xmlns:a16="http://schemas.microsoft.com/office/drawing/2014/main" id="{8C71A967-CB77-E24B-7FF9-CAA1A725624F}"/>
              </a:ext>
            </a:extLst>
          </p:cNvPr>
          <p:cNvGrpSpPr/>
          <p:nvPr/>
        </p:nvGrpSpPr>
        <p:grpSpPr>
          <a:xfrm>
            <a:off x="346358" y="713161"/>
            <a:ext cx="810260" cy="67310"/>
            <a:chOff x="1268266" y="510608"/>
            <a:chExt cx="810260" cy="67310"/>
          </a:xfrm>
        </p:grpSpPr>
        <p:sp>
          <p:nvSpPr>
            <p:cNvPr id="11" name="object 10">
              <a:extLst>
                <a:ext uri="{FF2B5EF4-FFF2-40B4-BE49-F238E27FC236}">
                  <a16:creationId xmlns:a16="http://schemas.microsoft.com/office/drawing/2014/main" id="{C63A805C-5738-E8B6-2400-5263E8AA8589}"/>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2" name="object 11">
              <a:extLst>
                <a:ext uri="{FF2B5EF4-FFF2-40B4-BE49-F238E27FC236}">
                  <a16:creationId xmlns:a16="http://schemas.microsoft.com/office/drawing/2014/main" id="{66AE40D7-C89D-888A-00EE-0A3DCE1480B1}"/>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3" name="object 12">
              <a:extLst>
                <a:ext uri="{FF2B5EF4-FFF2-40B4-BE49-F238E27FC236}">
                  <a16:creationId xmlns:a16="http://schemas.microsoft.com/office/drawing/2014/main" id="{32951A39-DD57-0BB9-57A6-444683F6E524}"/>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942284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191271"/>
            <a:ext cx="10002597" cy="1569660"/>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pPr marL="263525" lvl="0">
              <a:buSzPts val="1000"/>
            </a:pPr>
            <a:r>
              <a:rPr lang="es-MX" sz="2800" dirty="0">
                <a:effectLst/>
                <a:ea typeface="Times New Roman" panose="02020603050405020304" pitchFamily="18" charset="0"/>
              </a:rPr>
              <a:t>Participación de Participación Ciudadana </a:t>
            </a:r>
          </a:p>
          <a:p>
            <a:pPr marL="263525" lvl="0">
              <a:buSzPts val="1000"/>
            </a:pPr>
            <a:endParaRPr lang="es-MX" sz="2800" b="0" dirty="0">
              <a:ea typeface="Times New Roman" panose="02020603050405020304" pitchFamily="18" charset="0"/>
            </a:endParaRPr>
          </a:p>
          <a:p>
            <a:pPr marL="263525">
              <a:buSzPts val="1000"/>
            </a:pPr>
            <a:r>
              <a:rPr lang="es-MX" sz="2000" dirty="0">
                <a:solidFill>
                  <a:schemeClr val="tx1"/>
                </a:solidFill>
                <a:effectLst/>
                <a:ea typeface="Times New Roman" panose="02020603050405020304" pitchFamily="18" charset="0"/>
              </a:rPr>
              <a:t>Carlos Sierra</a:t>
            </a:r>
          </a:p>
          <a:p>
            <a:pPr marL="263525" lvl="0">
              <a:buSzPts val="1000"/>
            </a:pPr>
            <a:r>
              <a:rPr lang="es-MX" sz="2000" b="0" dirty="0">
                <a:solidFill>
                  <a:schemeClr val="tx1"/>
                </a:solidFill>
                <a:effectLst/>
                <a:ea typeface="Times New Roman" panose="02020603050405020304" pitchFamily="18" charset="0"/>
              </a:rPr>
              <a:t>Oficina Asesora de Planeación y Prospectiva</a:t>
            </a:r>
            <a:endParaRPr lang="es-CO" sz="2000" b="0" dirty="0">
              <a:solidFill>
                <a:schemeClr val="tx1"/>
              </a:solidFill>
              <a:effectLst/>
              <a:ea typeface="Calibri" panose="020F0502020204030204" pitchFamily="34" charset="0"/>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155747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804CF-B5DD-49F8-AEE8-B75655C34D21}"/>
              </a:ext>
            </a:extLst>
          </p:cNvPr>
          <p:cNvSpPr>
            <a:spLocks noGrp="1"/>
          </p:cNvSpPr>
          <p:nvPr>
            <p:ph type="title"/>
          </p:nvPr>
        </p:nvSpPr>
        <p:spPr>
          <a:xfrm>
            <a:off x="304860" y="755208"/>
            <a:ext cx="10515600" cy="435935"/>
          </a:xfrm>
        </p:spPr>
        <p:txBody>
          <a:bodyPr>
            <a:normAutofit/>
          </a:bodyPr>
          <a:lstStyle/>
          <a:p>
            <a:pPr algn="l"/>
            <a:r>
              <a:rPr lang="es-CO" sz="2400" b="1" dirty="0">
                <a:solidFill>
                  <a:schemeClr val="accent1"/>
                </a:solidFill>
                <a:latin typeface="Montserrat" pitchFamily="2" charset="0"/>
                <a:cs typeface="Calibri" panose="020F0502020204030204" pitchFamily="34" charset="0"/>
              </a:rPr>
              <a:t>Plan de Participación Ciudadana Vigencia 2023</a:t>
            </a:r>
          </a:p>
        </p:txBody>
      </p:sp>
      <p:sp>
        <p:nvSpPr>
          <p:cNvPr id="3" name="Marcador de contenido 2">
            <a:extLst>
              <a:ext uri="{FF2B5EF4-FFF2-40B4-BE49-F238E27FC236}">
                <a16:creationId xmlns:a16="http://schemas.microsoft.com/office/drawing/2014/main" id="{DF847CFB-777E-45D3-B06E-D769061D334C}"/>
              </a:ext>
            </a:extLst>
          </p:cNvPr>
          <p:cNvSpPr>
            <a:spLocks noGrp="1"/>
          </p:cNvSpPr>
          <p:nvPr>
            <p:ph idx="1"/>
          </p:nvPr>
        </p:nvSpPr>
        <p:spPr>
          <a:xfrm>
            <a:off x="304860" y="1269442"/>
            <a:ext cx="11548247" cy="5257350"/>
          </a:xfrm>
        </p:spPr>
        <p:txBody>
          <a:bodyPr>
            <a:noAutofit/>
          </a:bodyPr>
          <a:lstStyle/>
          <a:p>
            <a:r>
              <a:rPr lang="es-CO" sz="1400" b="1" dirty="0">
                <a:solidFill>
                  <a:schemeClr val="accent1"/>
                </a:solidFill>
                <a:latin typeface="Montserrat" pitchFamily="2" charset="0"/>
                <a:cs typeface="Calibri" panose="020F0502020204030204" pitchFamily="34" charset="0"/>
              </a:rPr>
              <a:t>Política del MIPG: PARTICIPACIÓN CIUDADANA</a:t>
            </a:r>
            <a:r>
              <a:rPr lang="es-CO" sz="1400" dirty="0">
                <a:solidFill>
                  <a:schemeClr val="accent1"/>
                </a:solidFill>
                <a:latin typeface="Montserrat" pitchFamily="2" charset="0"/>
                <a:cs typeface="Calibri" panose="020F0502020204030204" pitchFamily="34" charset="0"/>
              </a:rPr>
              <a:t>.</a:t>
            </a:r>
          </a:p>
          <a:p>
            <a:pPr marL="0" indent="0">
              <a:buNone/>
            </a:pPr>
            <a:endParaRPr kumimoji="0" lang="es-CO" sz="1400" b="1" i="0" u="none" strike="noStrike" kern="1200" cap="none" spc="0" normalizeH="0" baseline="0" noProof="0" dirty="0">
              <a:ln>
                <a:noFill/>
              </a:ln>
              <a:solidFill>
                <a:schemeClr val="accent1">
                  <a:lumMod val="75000"/>
                </a:schemeClr>
              </a:solidFill>
              <a:effectLst/>
              <a:uLnTx/>
              <a:uFillTx/>
              <a:latin typeface="Montserrat" pitchFamily="2" charset="0"/>
              <a:cs typeface="Calibri" panose="020F0502020204030204" pitchFamily="34" charset="0"/>
            </a:endParaRPr>
          </a:p>
          <a:p>
            <a:pPr marL="0" indent="0">
              <a:buNone/>
            </a:pPr>
            <a:r>
              <a:rPr kumimoji="0" lang="es-CO" sz="1400" b="1" i="0" u="none" strike="noStrike" kern="1200" cap="none" spc="0" normalizeH="0" baseline="0" noProof="0" dirty="0">
                <a:ln>
                  <a:noFill/>
                </a:ln>
                <a:solidFill>
                  <a:schemeClr val="accent1">
                    <a:lumMod val="75000"/>
                  </a:schemeClr>
                </a:solidFill>
                <a:effectLst/>
                <a:uLnTx/>
                <a:uFillTx/>
                <a:latin typeface="Montserrat" pitchFamily="2" charset="0"/>
                <a:cs typeface="Calibri" panose="020F0502020204030204" pitchFamily="34" charset="0"/>
              </a:rPr>
              <a:t>Objetivo: </a:t>
            </a:r>
            <a:r>
              <a:rPr kumimoji="0" lang="es-CO" sz="1400" i="0" u="none" strike="noStrike" kern="1200" cap="none" spc="0" normalizeH="0" baseline="0" noProof="0" dirty="0">
                <a:ln>
                  <a:noFill/>
                </a:ln>
                <a:solidFill>
                  <a:prstClr val="black"/>
                </a:solidFill>
                <a:effectLst/>
                <a:uLnTx/>
                <a:uFillTx/>
                <a:latin typeface="Montserrat" pitchFamily="2" charset="0"/>
                <a:cs typeface="Calibri" panose="020F0502020204030204" pitchFamily="34" charset="0"/>
              </a:rPr>
              <a:t>Establecer los mecanismos de participación ciudadana, con el propósito de identificar las necesidades, prioridades, dificultades y oportunidades de desarrollo en general de los diferentes grupos de </a:t>
            </a:r>
            <a:r>
              <a:rPr kumimoji="0" lang="es-CO" sz="14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valor</a:t>
            </a:r>
            <a:r>
              <a:rPr kumimoji="0" lang="es-CO" sz="1400" i="0" u="none" strike="noStrike" kern="1200" cap="none" spc="0" normalizeH="0" baseline="0" noProof="0" dirty="0">
                <a:ln>
                  <a:noFill/>
                </a:ln>
                <a:solidFill>
                  <a:prstClr val="black"/>
                </a:solidFill>
                <a:effectLst/>
                <a:uLnTx/>
                <a:uFillTx/>
                <a:latin typeface="Montserrat" pitchFamily="2" charset="0"/>
                <a:cs typeface="Calibri" panose="020F0502020204030204" pitchFamily="34" charset="0"/>
              </a:rPr>
              <a:t> e interés que hacen parte del sector agropecuario, con el fin de definir instrumentos de política y herramientas que permitan mejorar sus condiciones de vida y bienestar social.</a:t>
            </a:r>
          </a:p>
          <a:p>
            <a:pPr marL="0" indent="0">
              <a:buNone/>
            </a:pPr>
            <a:endParaRPr kumimoji="0" lang="es-CO" sz="1400" i="0" u="none" strike="noStrike" kern="1200" cap="none" spc="0" normalizeH="0" baseline="0" noProof="0" dirty="0">
              <a:ln>
                <a:noFill/>
              </a:ln>
              <a:solidFill>
                <a:prstClr val="black"/>
              </a:solidFill>
              <a:effectLst/>
              <a:uLnTx/>
              <a:uFillTx/>
              <a:latin typeface="Montserrat" pitchFamily="2" charset="0"/>
              <a:cs typeface="Calibri" panose="020F0502020204030204" pitchFamily="34" charset="0"/>
            </a:endParaRPr>
          </a:p>
          <a:p>
            <a:pPr marL="0" indent="0" algn="just">
              <a:buNone/>
            </a:pPr>
            <a:r>
              <a:rPr lang="es-CO" sz="1400" b="1" dirty="0">
                <a:solidFill>
                  <a:schemeClr val="accent1"/>
                </a:solidFill>
                <a:latin typeface="Montserrat" pitchFamily="2" charset="0"/>
                <a:cs typeface="Calibri" panose="020F0502020204030204" pitchFamily="34" charset="0"/>
              </a:rPr>
              <a:t>Periodicidad del Plan</a:t>
            </a:r>
            <a:r>
              <a:rPr lang="es-CO" sz="1400" b="1" dirty="0">
                <a:solidFill>
                  <a:schemeClr val="accent1"/>
                </a:solidFill>
                <a:latin typeface="Montserrat" pitchFamily="2" charset="0"/>
                <a:cs typeface="Calibri" panose="020F0502020204030204" pitchFamily="34" charset="0"/>
                <a:sym typeface="Wingdings" panose="05000000000000000000" pitchFamily="2" charset="2"/>
              </a:rPr>
              <a:t> (Anual, Bianual etc.): </a:t>
            </a:r>
            <a:r>
              <a:rPr lang="es-CO" sz="1400" dirty="0">
                <a:latin typeface="Montserrat" pitchFamily="2" charset="0"/>
                <a:cs typeface="Calibri" panose="020F0502020204030204" pitchFamily="34" charset="0"/>
                <a:sym typeface="Wingdings" panose="05000000000000000000" pitchFamily="2" charset="2"/>
              </a:rPr>
              <a:t>Anual</a:t>
            </a:r>
            <a:r>
              <a:rPr lang="es-CO" sz="1400" b="1" dirty="0">
                <a:latin typeface="Montserrat" pitchFamily="2" charset="0"/>
                <a:cs typeface="Calibri" panose="020F0502020204030204" pitchFamily="34" charset="0"/>
                <a:sym typeface="Wingdings" panose="05000000000000000000" pitchFamily="2" charset="2"/>
              </a:rPr>
              <a:t> </a:t>
            </a:r>
          </a:p>
          <a:p>
            <a:pPr marL="0" indent="0" algn="just">
              <a:buNone/>
            </a:pPr>
            <a:r>
              <a:rPr lang="es-CO" sz="1400" b="1" dirty="0">
                <a:solidFill>
                  <a:schemeClr val="accent1"/>
                </a:solidFill>
                <a:latin typeface="Montserrat" pitchFamily="2" charset="0"/>
                <a:cs typeface="Calibri" panose="020F0502020204030204" pitchFamily="34" charset="0"/>
              </a:rPr>
              <a:t>Principales Productos y Metas para la vigencia 2023:</a:t>
            </a:r>
          </a:p>
          <a:p>
            <a:pPr marL="0" indent="0" algn="just">
              <a:buNone/>
            </a:pPr>
            <a:endParaRPr lang="es-CO" sz="1400" b="1" dirty="0">
              <a:solidFill>
                <a:srgbClr val="FF0000"/>
              </a:solidFill>
              <a:latin typeface="Montserrat" pitchFamily="2" charset="0"/>
              <a:cs typeface="Calibri" panose="020F0502020204030204" pitchFamily="34" charset="0"/>
            </a:endParaRP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Diagnóstico para el Fortalecimiento de los Consejos Municipales de Desarrollo Rural-CMDR y plan de acción 2023.</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Ruta de trabajo sectorial.</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Cronogramas mensuales de reuniones del sector en las diferentes regiones del país.</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Acuerdo de Voluntades con otros Ministerios.</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Agenda para el Fortalecimiento de los CMDR y consensuarla con los representantes de la Convención Nacional Campesina-CNC para sus ajustes e implementación.</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Ajustar la Estrategia para el Fortalecimiento de los CMDR y puesta en marcha el plan de fortalecimiento CMDR 2023.</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Documento de diagnóstico realizado con la situación actual de la Participación Ciudadana en la Entidad </a:t>
            </a:r>
            <a:r>
              <a:rPr lang="es-ES" sz="1400" b="1" dirty="0">
                <a:solidFill>
                  <a:schemeClr val="tx1"/>
                </a:solidFill>
                <a:latin typeface="Montserrat" pitchFamily="2" charset="0"/>
                <a:cs typeface="Calibri" panose="020F0502020204030204" pitchFamily="34" charset="0"/>
              </a:rPr>
              <a:t>(OAPP).</a:t>
            </a: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Eventos de socialización dirigida a los Grupos de Valor del Sector Agropecuario</a:t>
            </a:r>
            <a:r>
              <a:rPr lang="es-ES" sz="1400" b="1" dirty="0">
                <a:solidFill>
                  <a:schemeClr val="tx1"/>
                </a:solidFill>
                <a:latin typeface="Montserrat" pitchFamily="2" charset="0"/>
                <a:cs typeface="Calibri" panose="020F0502020204030204" pitchFamily="34" charset="0"/>
              </a:rPr>
              <a:t> (DCAF).</a:t>
            </a:r>
            <a:endParaRPr lang="es-ES" sz="1400" dirty="0">
              <a:solidFill>
                <a:schemeClr val="tx1"/>
              </a:solidFill>
              <a:latin typeface="Montserrat" pitchFamily="2" charset="0"/>
              <a:cs typeface="Calibri" panose="020F0502020204030204" pitchFamily="34" charset="0"/>
            </a:endParaRPr>
          </a:p>
          <a:p>
            <a:pPr marL="285750" indent="-285750">
              <a:spcBef>
                <a:spcPts val="0"/>
              </a:spcBef>
              <a:buFont typeface="Arial" panose="020B0604020202020204" pitchFamily="34" charset="0"/>
              <a:buChar char="•"/>
            </a:pPr>
            <a:r>
              <a:rPr lang="es-ES" sz="1400" dirty="0">
                <a:solidFill>
                  <a:schemeClr val="tx1"/>
                </a:solidFill>
                <a:latin typeface="Montserrat" pitchFamily="2" charset="0"/>
                <a:cs typeface="Calibri" panose="020F0502020204030204" pitchFamily="34" charset="0"/>
              </a:rPr>
              <a:t>Actas u orden del día de los Consejos de Cadenas Productivas realizadas de acuerdo a las convocatorias y cronogramas establecidos </a:t>
            </a:r>
            <a:r>
              <a:rPr lang="es-ES" sz="1400" b="1" dirty="0">
                <a:solidFill>
                  <a:schemeClr val="tx1"/>
                </a:solidFill>
                <a:latin typeface="Montserrat" pitchFamily="2" charset="0"/>
                <a:cs typeface="Calibri" panose="020F0502020204030204" pitchFamily="34" charset="0"/>
              </a:rPr>
              <a:t>(DCAF).</a:t>
            </a:r>
          </a:p>
          <a:p>
            <a:pPr marL="0" indent="0">
              <a:spcBef>
                <a:spcPts val="0"/>
              </a:spcBef>
              <a:buNone/>
            </a:pPr>
            <a:endParaRPr lang="es-ES" sz="1400" dirty="0">
              <a:solidFill>
                <a:schemeClr val="tx1"/>
              </a:solidFill>
              <a:latin typeface="Montserrat" pitchFamily="2" charset="0"/>
            </a:endParaRPr>
          </a:p>
          <a:p>
            <a:pPr marL="0" indent="0">
              <a:spcBef>
                <a:spcPts val="0"/>
              </a:spcBef>
              <a:buNone/>
            </a:pPr>
            <a:endParaRPr lang="es-ES" sz="1400" dirty="0">
              <a:solidFill>
                <a:schemeClr val="tx1"/>
              </a:solidFill>
              <a:latin typeface="Montserrat" pitchFamily="2" charset="0"/>
            </a:endParaRPr>
          </a:p>
          <a:p>
            <a:pPr>
              <a:spcBef>
                <a:spcPts val="0"/>
              </a:spcBef>
            </a:pPr>
            <a:endParaRPr lang="es-ES" sz="1400" dirty="0">
              <a:solidFill>
                <a:schemeClr val="tx1"/>
              </a:solidFill>
              <a:latin typeface="Montserrat" pitchFamily="2" charset="0"/>
            </a:endParaRPr>
          </a:p>
          <a:p>
            <a:pPr marL="0" indent="0">
              <a:spcBef>
                <a:spcPts val="0"/>
              </a:spcBef>
              <a:buNone/>
            </a:pPr>
            <a:endParaRPr lang="es-ES" sz="1400" dirty="0">
              <a:latin typeface="Montserrat" pitchFamily="2" charset="0"/>
            </a:endParaRPr>
          </a:p>
        </p:txBody>
      </p:sp>
      <p:grpSp>
        <p:nvGrpSpPr>
          <p:cNvPr id="5" name="object 5">
            <a:extLst>
              <a:ext uri="{FF2B5EF4-FFF2-40B4-BE49-F238E27FC236}">
                <a16:creationId xmlns:a16="http://schemas.microsoft.com/office/drawing/2014/main" id="{C35D0E12-1416-2CEE-5BE3-97338BB5D74F}"/>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826EA95C-D502-A957-66FD-E20BE596F815}"/>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6B7DE586-BA14-E9DC-E32A-10EEC53387A6}"/>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348B9C07-C7C0-2A79-A501-77407C63DBC6}"/>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sp>
        <p:nvSpPr>
          <p:cNvPr id="13" name="object 4">
            <a:extLst>
              <a:ext uri="{FF2B5EF4-FFF2-40B4-BE49-F238E27FC236}">
                <a16:creationId xmlns:a16="http://schemas.microsoft.com/office/drawing/2014/main" id="{13A7F7A7-4B56-132B-F189-14F2CB47A00B}"/>
              </a:ext>
            </a:extLst>
          </p:cNvPr>
          <p:cNvSpPr/>
          <p:nvPr/>
        </p:nvSpPr>
        <p:spPr>
          <a:xfrm>
            <a:off x="8722880" y="349123"/>
            <a:ext cx="3465576" cy="588263"/>
          </a:xfrm>
          <a:prstGeom prst="rect">
            <a:avLst/>
          </a:prstGeom>
          <a:blipFill>
            <a:blip r:embed="rId3" cstate="print"/>
            <a:stretch>
              <a:fillRect/>
            </a:stretch>
          </a:blipFill>
        </p:spPr>
        <p:txBody>
          <a:bodyPr wrap="square" lIns="0" tIns="0" rIns="0" bIns="0" rtlCol="0"/>
          <a:lstStyle/>
          <a:p>
            <a:endParaRPr/>
          </a:p>
        </p:txBody>
      </p:sp>
      <p:grpSp>
        <p:nvGrpSpPr>
          <p:cNvPr id="14" name="object 9">
            <a:extLst>
              <a:ext uri="{FF2B5EF4-FFF2-40B4-BE49-F238E27FC236}">
                <a16:creationId xmlns:a16="http://schemas.microsoft.com/office/drawing/2014/main" id="{A5D4C149-CAF4-0D82-4714-DD7AC7E7DC36}"/>
              </a:ext>
            </a:extLst>
          </p:cNvPr>
          <p:cNvGrpSpPr/>
          <p:nvPr/>
        </p:nvGrpSpPr>
        <p:grpSpPr>
          <a:xfrm>
            <a:off x="308559" y="575944"/>
            <a:ext cx="810260" cy="67310"/>
            <a:chOff x="1268266" y="510608"/>
            <a:chExt cx="810260" cy="67310"/>
          </a:xfrm>
        </p:grpSpPr>
        <p:sp>
          <p:nvSpPr>
            <p:cNvPr id="15" name="object 10">
              <a:extLst>
                <a:ext uri="{FF2B5EF4-FFF2-40B4-BE49-F238E27FC236}">
                  <a16:creationId xmlns:a16="http://schemas.microsoft.com/office/drawing/2014/main" id="{8FDF4437-94CD-6A6F-7D54-3B9F7552A0D9}"/>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6" name="object 11">
              <a:extLst>
                <a:ext uri="{FF2B5EF4-FFF2-40B4-BE49-F238E27FC236}">
                  <a16:creationId xmlns:a16="http://schemas.microsoft.com/office/drawing/2014/main" id="{9542F10D-9C35-4602-0CDD-956483F52785}"/>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7" name="object 12">
              <a:extLst>
                <a:ext uri="{FF2B5EF4-FFF2-40B4-BE49-F238E27FC236}">
                  <a16:creationId xmlns:a16="http://schemas.microsoft.com/office/drawing/2014/main" id="{A2FF5762-C772-FC8F-561E-D6C3361ADAFE}"/>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2340837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804CF-B5DD-49F8-AEE8-B75655C34D21}"/>
              </a:ext>
            </a:extLst>
          </p:cNvPr>
          <p:cNvSpPr>
            <a:spLocks noGrp="1"/>
          </p:cNvSpPr>
          <p:nvPr>
            <p:ph type="title"/>
          </p:nvPr>
        </p:nvSpPr>
        <p:spPr>
          <a:xfrm>
            <a:off x="108011" y="702535"/>
            <a:ext cx="10515600" cy="435935"/>
          </a:xfrm>
        </p:spPr>
        <p:txBody>
          <a:bodyPr wrap="square" lIns="0" tIns="0" rIns="0" bIns="0">
            <a:normAutofit/>
          </a:bodyPr>
          <a:lstStyle/>
          <a:p>
            <a:pPr algn="l"/>
            <a:r>
              <a:rPr lang="es-CO" sz="2400" dirty="0">
                <a:solidFill>
                  <a:srgbClr val="395F9B"/>
                </a:solidFill>
                <a:latin typeface="Calibri" panose="020F0502020204030204" pitchFamily="34" charset="0"/>
                <a:cs typeface="Calibri" panose="020F0502020204030204" pitchFamily="34" charset="0"/>
              </a:rPr>
              <a:t> </a:t>
            </a:r>
            <a:r>
              <a:rPr lang="es-CO" sz="2400" b="1" dirty="0">
                <a:solidFill>
                  <a:schemeClr val="accent1"/>
                </a:solidFill>
                <a:latin typeface="Montserrat" pitchFamily="2" charset="0"/>
                <a:cs typeface="Calibri" panose="020F0502020204030204" pitchFamily="34" charset="0"/>
              </a:rPr>
              <a:t>Plan de Participación Ciudadana</a:t>
            </a:r>
          </a:p>
        </p:txBody>
      </p:sp>
      <p:sp>
        <p:nvSpPr>
          <p:cNvPr id="3" name="Marcador de contenido 2">
            <a:extLst>
              <a:ext uri="{FF2B5EF4-FFF2-40B4-BE49-F238E27FC236}">
                <a16:creationId xmlns:a16="http://schemas.microsoft.com/office/drawing/2014/main" id="{DF847CFB-777E-45D3-B06E-D769061D334C}"/>
              </a:ext>
            </a:extLst>
          </p:cNvPr>
          <p:cNvSpPr>
            <a:spLocks noGrp="1"/>
          </p:cNvSpPr>
          <p:nvPr>
            <p:ph idx="1"/>
          </p:nvPr>
        </p:nvSpPr>
        <p:spPr>
          <a:xfrm>
            <a:off x="108011" y="1214889"/>
            <a:ext cx="11201402" cy="5105400"/>
          </a:xfrm>
        </p:spPr>
        <p:txBody>
          <a:bodyPr>
            <a:noAutofit/>
          </a:bodyPr>
          <a:lstStyle/>
          <a:p>
            <a:pPr marL="0" indent="0">
              <a:buNone/>
            </a:pPr>
            <a:r>
              <a:rPr lang="es-CO" sz="1400" b="1" dirty="0">
                <a:solidFill>
                  <a:schemeClr val="accent1"/>
                </a:solidFill>
                <a:latin typeface="Montserrat" pitchFamily="2" charset="0"/>
                <a:cs typeface="Calibri" panose="020F0502020204030204" pitchFamily="34" charset="0"/>
              </a:rPr>
              <a:t>PLAN DE PARTICIPACIÓN CIUDADANA VIGENCIA 2023</a:t>
            </a:r>
          </a:p>
          <a:p>
            <a:pPr marL="0" indent="0" algn="just">
              <a:buNone/>
            </a:pPr>
            <a:r>
              <a:rPr lang="es-CO" sz="1400" b="1" dirty="0">
                <a:solidFill>
                  <a:schemeClr val="accent1"/>
                </a:solidFill>
                <a:latin typeface="Montserrat" pitchFamily="2" charset="0"/>
                <a:cs typeface="Calibri" panose="020F0502020204030204" pitchFamily="34" charset="0"/>
              </a:rPr>
              <a:t>Continuación Principales Productos y Metas para la vigencia 2023:</a:t>
            </a:r>
          </a:p>
          <a:p>
            <a:pPr marL="0" indent="0" algn="just">
              <a:buNone/>
            </a:pPr>
            <a:endParaRPr lang="es-CO" sz="1400" b="1" dirty="0">
              <a:solidFill>
                <a:schemeClr val="accent1"/>
              </a:solidFill>
              <a:latin typeface="Montserrat" pitchFamily="2"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0" cap="none" spc="0" normalizeH="0" baseline="0" noProof="0" dirty="0">
                <a:ln>
                  <a:noFill/>
                </a:ln>
                <a:solidFill>
                  <a:prstClr val="black"/>
                </a:solidFill>
                <a:effectLst/>
                <a:uLnTx/>
                <a:uFillTx/>
                <a:latin typeface="Montserrat" pitchFamily="2" charset="0"/>
                <a:cs typeface="Calibri" panose="020F0502020204030204" pitchFamily="34" charset="0"/>
              </a:rPr>
              <a:t>Informe de resultados sobre  el nivel de  expectativas  y satisfacción del  mejoramiento de ambientes de formación dirigido a la comunidad educativa </a:t>
            </a:r>
            <a:r>
              <a:rPr kumimoji="0" lang="es-ES" sz="1400" b="1" i="0" u="none" strike="noStrike" kern="0" cap="none" spc="0" normalizeH="0" baseline="0" noProof="0" dirty="0">
                <a:ln>
                  <a:noFill/>
                </a:ln>
                <a:solidFill>
                  <a:prstClr val="black"/>
                </a:solidFill>
                <a:effectLst/>
                <a:uLnTx/>
                <a:uFillTx/>
                <a:latin typeface="Montserrat" pitchFamily="2" charset="0"/>
                <a:cs typeface="Calibri" panose="020F0502020204030204" pitchFamily="34" charset="0"/>
              </a:rPr>
              <a:t>(DGBPR).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0" cap="none" spc="0" normalizeH="0" baseline="0" noProof="0" dirty="0">
                <a:ln>
                  <a:noFill/>
                </a:ln>
                <a:solidFill>
                  <a:prstClr val="black"/>
                </a:solidFill>
                <a:effectLst/>
                <a:uLnTx/>
                <a:uFillTx/>
                <a:latin typeface="Montserrat" pitchFamily="2" charset="0"/>
                <a:cs typeface="Calibri" panose="020F0502020204030204" pitchFamily="34" charset="0"/>
              </a:rPr>
              <a:t>Registros de asistencia, registro fotográfico y/o Actas de Reuniones con la participación ciudadana en el programa de VISR </a:t>
            </a:r>
            <a:r>
              <a:rPr kumimoji="0" lang="es-ES" sz="1400" b="1" i="0" u="none" strike="noStrike" kern="0" cap="none" spc="0" normalizeH="0" baseline="0" noProof="0" dirty="0">
                <a:ln>
                  <a:noFill/>
                </a:ln>
                <a:solidFill>
                  <a:prstClr val="black"/>
                </a:solidFill>
                <a:effectLst/>
                <a:uLnTx/>
                <a:uFillTx/>
                <a:latin typeface="Montserrat" pitchFamily="2" charset="0"/>
                <a:cs typeface="Calibri" panose="020F0502020204030204" pitchFamily="34" charset="0"/>
              </a:rPr>
              <a:t>(DGBPR).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0" cap="none" spc="0" normalizeH="0" baseline="0" noProof="0" dirty="0">
                <a:ln>
                  <a:noFill/>
                </a:ln>
                <a:solidFill>
                  <a:prstClr val="black"/>
                </a:solidFill>
                <a:effectLst/>
                <a:uLnTx/>
                <a:uFillTx/>
                <a:latin typeface="Montserrat" pitchFamily="2" charset="0"/>
                <a:cs typeface="Calibri" panose="020F0502020204030204" pitchFamily="34" charset="0"/>
              </a:rPr>
              <a:t>Informe de Comisión del programa de VISR </a:t>
            </a:r>
            <a:r>
              <a:rPr kumimoji="0" lang="es-ES" sz="1400" b="1" i="0" u="none" strike="noStrike" kern="0" cap="none" spc="0" normalizeH="0" baseline="0" noProof="0" dirty="0">
                <a:ln>
                  <a:noFill/>
                </a:ln>
                <a:solidFill>
                  <a:prstClr val="black"/>
                </a:solidFill>
                <a:effectLst/>
                <a:uLnTx/>
                <a:uFillTx/>
                <a:latin typeface="Montserrat" pitchFamily="2" charset="0"/>
                <a:cs typeface="Calibri" panose="020F0502020204030204" pitchFamily="34" charset="0"/>
              </a:rPr>
              <a:t>(DGBPR).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0" cap="none" spc="0" normalizeH="0" baseline="0" noProof="0" dirty="0">
                <a:ln>
                  <a:noFill/>
                </a:ln>
                <a:solidFill>
                  <a:prstClr val="black"/>
                </a:solidFill>
                <a:effectLst/>
                <a:uLnTx/>
                <a:uFillTx/>
                <a:latin typeface="Montserrat" pitchFamily="2" charset="0"/>
                <a:cs typeface="Calibri" panose="020F0502020204030204" pitchFamily="34" charset="0"/>
              </a:rPr>
              <a:t>Informe de percepción de los pequeños y medianos productores beneficiarios de los proyectos del Fondo de Fomento Agropecuario </a:t>
            </a:r>
            <a:r>
              <a:rPr kumimoji="0" lang="es-ES" sz="1400" b="1" i="0" u="none" strike="noStrike" kern="0" cap="none" spc="0" normalizeH="0" baseline="0" noProof="0" dirty="0">
                <a:ln>
                  <a:noFill/>
                </a:ln>
                <a:solidFill>
                  <a:prstClr val="black"/>
                </a:solidFill>
                <a:effectLst/>
                <a:uLnTx/>
                <a:uFillTx/>
                <a:latin typeface="Montserrat" pitchFamily="2" charset="0"/>
                <a:cs typeface="Calibri" panose="020F0502020204030204" pitchFamily="34" charset="0"/>
              </a:rPr>
              <a:t>(DGBPR).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1" dirty="0">
                <a:solidFill>
                  <a:schemeClr val="tx1"/>
                </a:solidFill>
                <a:latin typeface="Montserrat" pitchFamily="2" charset="0"/>
                <a:cs typeface="Calibri" panose="020F0502020204030204" pitchFamily="34" charset="0"/>
              </a:rPr>
              <a:t>Política Pública de la mujer rural (DMR).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1" dirty="0">
                <a:solidFill>
                  <a:schemeClr val="tx1"/>
                </a:solidFill>
                <a:latin typeface="Montserrat" pitchFamily="2" charset="0"/>
                <a:cs typeface="Calibri" panose="020F0502020204030204" pitchFamily="34" charset="0"/>
              </a:rPr>
              <a:t>Propuesta actualización ley 731 de 2002 </a:t>
            </a:r>
            <a:r>
              <a:rPr kumimoji="0" lang="es-ES" sz="1400" b="1" i="0" u="none" strike="noStrike" kern="0" cap="none" spc="0" normalizeH="0" baseline="0" noProof="0" dirty="0">
                <a:ln>
                  <a:noFill/>
                </a:ln>
                <a:solidFill>
                  <a:schemeClr val="tx1"/>
                </a:solidFill>
                <a:effectLst/>
                <a:uLnTx/>
                <a:uFillTx/>
                <a:latin typeface="Montserrat" pitchFamily="2" charset="0"/>
                <a:cs typeface="Calibri" panose="020F0502020204030204" pitchFamily="34" charset="0"/>
              </a:rPr>
              <a:t>(DMR).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1" dirty="0">
                <a:solidFill>
                  <a:schemeClr val="tx1"/>
                </a:solidFill>
                <a:latin typeface="Montserrat" pitchFamily="2" charset="0"/>
                <a:cs typeface="Calibri" panose="020F0502020204030204" pitchFamily="34" charset="0"/>
              </a:rPr>
              <a:t>Actas o ayudas de memorias de las sesiones realizadas  en Cumplimiento a la Sentencia SU-288 de 2022 (DOSP).</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1" dirty="0">
                <a:solidFill>
                  <a:schemeClr val="tx1"/>
                </a:solidFill>
                <a:latin typeface="Montserrat" pitchFamily="2" charset="0"/>
                <a:cs typeface="Calibri" panose="020F0502020204030204" pitchFamily="34" charset="0"/>
              </a:rPr>
              <a:t>Plan Nacional de Formalización Masiva de la Propiedad Rural Implementado (DOSP).</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Montserrat" pitchFamily="2" charset="0"/>
                <a:cs typeface="Calibri" panose="020F0502020204030204" pitchFamily="34" charset="0"/>
              </a:rPr>
              <a:t>Notas publicadas en la pagina web del MADR que contenga la información relevante para la comunidad y los medios de comunicación que ayudan a difundir  la información oportuna y precisa </a:t>
            </a:r>
            <a:r>
              <a:rPr kumimoji="0" lang="es-ES" sz="1400" b="1" i="0" u="none" strike="noStrike" kern="1200" cap="none" spc="0" normalizeH="0" baseline="0" noProof="0" dirty="0">
                <a:ln>
                  <a:noFill/>
                </a:ln>
                <a:solidFill>
                  <a:prstClr val="black"/>
                </a:solidFill>
                <a:effectLst/>
                <a:uLnTx/>
                <a:uFillTx/>
                <a:latin typeface="Montserrat" pitchFamily="2" charset="0"/>
                <a:cs typeface="Calibri" panose="020F0502020204030204" pitchFamily="34" charset="0"/>
              </a:rPr>
              <a:t>(Grupo de Comunicaciones).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Montserrat" pitchFamily="2" charset="0"/>
                <a:cs typeface="Calibri" panose="020F0502020204030204" pitchFamily="34" charset="0"/>
              </a:rPr>
              <a:t>Respuesta por mensajes directo o con nuevas publicaciones que permitan a los ciudadanos responder sus inquietudes. Sinergias digitales con temáticas </a:t>
            </a:r>
            <a:r>
              <a:rPr kumimoji="0" lang="es-ES" sz="1400" b="1" i="0" u="none" strike="noStrike" kern="1200" cap="none" spc="0" normalizeH="0" baseline="0" noProof="0" dirty="0">
                <a:ln>
                  <a:noFill/>
                </a:ln>
                <a:solidFill>
                  <a:prstClr val="black"/>
                </a:solidFill>
                <a:effectLst/>
                <a:uLnTx/>
                <a:uFillTx/>
                <a:latin typeface="Montserrat" pitchFamily="2" charset="0"/>
                <a:cs typeface="Calibri" panose="020F0502020204030204" pitchFamily="34" charset="0"/>
              </a:rPr>
              <a:t>(Grupo de Comunicaciones).</a:t>
            </a:r>
          </a:p>
          <a:p>
            <a:pPr>
              <a:spcBef>
                <a:spcPts val="0"/>
              </a:spcBef>
            </a:pPr>
            <a:endParaRPr lang="es-CO" sz="1400" b="1" dirty="0">
              <a:solidFill>
                <a:schemeClr val="accent1">
                  <a:lumMod val="75000"/>
                </a:schemeClr>
              </a:solidFill>
              <a:latin typeface="Montserrat" pitchFamily="2" charset="0"/>
              <a:cs typeface="Calibri" panose="020F0502020204030204" pitchFamily="34" charset="0"/>
            </a:endParaRPr>
          </a:p>
          <a:p>
            <a:pPr>
              <a:spcBef>
                <a:spcPts val="0"/>
              </a:spcBef>
            </a:pPr>
            <a:endParaRPr lang="es-ES" sz="1400" dirty="0">
              <a:solidFill>
                <a:schemeClr val="tx1"/>
              </a:solidFill>
              <a:latin typeface="Montserrat" pitchFamily="2" charset="0"/>
            </a:endParaRPr>
          </a:p>
          <a:p>
            <a:pPr>
              <a:spcBef>
                <a:spcPts val="0"/>
              </a:spcBef>
            </a:pPr>
            <a:endParaRPr lang="es-ES" sz="1400" dirty="0">
              <a:solidFill>
                <a:schemeClr val="tx1"/>
              </a:solidFill>
              <a:latin typeface="Montserrat"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white"/>
                </a:solidFill>
                <a:effectLst/>
                <a:uLnTx/>
                <a:uFillTx/>
                <a:latin typeface="Montserrat" pitchFamily="2" charset="0"/>
              </a:rPr>
              <a:t>Ítem</a:t>
            </a:r>
          </a:p>
          <a:p>
            <a:pPr>
              <a:spcBef>
                <a:spcPts val="0"/>
              </a:spcBef>
            </a:pPr>
            <a:endParaRPr lang="es-ES" sz="1400" dirty="0">
              <a:solidFill>
                <a:schemeClr val="tx1"/>
              </a:solidFill>
              <a:latin typeface="Montserrat" pitchFamily="2" charset="0"/>
            </a:endParaRPr>
          </a:p>
          <a:p>
            <a:pPr marL="0" indent="0">
              <a:spcBef>
                <a:spcPts val="0"/>
              </a:spcBef>
              <a:buNone/>
            </a:pPr>
            <a:endParaRPr lang="es-ES" sz="1400" dirty="0">
              <a:solidFill>
                <a:schemeClr val="tx1"/>
              </a:solidFill>
              <a:latin typeface="Montserrat" pitchFamily="2" charset="0"/>
            </a:endParaRPr>
          </a:p>
        </p:txBody>
      </p:sp>
      <p:sp>
        <p:nvSpPr>
          <p:cNvPr id="5" name="object 4">
            <a:extLst>
              <a:ext uri="{FF2B5EF4-FFF2-40B4-BE49-F238E27FC236}">
                <a16:creationId xmlns:a16="http://schemas.microsoft.com/office/drawing/2014/main" id="{1ECA59B6-9BB1-C3C3-D430-9C118AE53832}"/>
              </a:ext>
            </a:extLst>
          </p:cNvPr>
          <p:cNvSpPr/>
          <p:nvPr/>
        </p:nvSpPr>
        <p:spPr>
          <a:xfrm>
            <a:off x="8682035" y="114272"/>
            <a:ext cx="3465576" cy="588263"/>
          </a:xfrm>
          <a:prstGeom prst="rect">
            <a:avLst/>
          </a:prstGeom>
          <a:blipFill>
            <a:blip r:embed="rId3" cstate="print"/>
            <a:stretch>
              <a:fillRect/>
            </a:stretch>
          </a:blipFill>
        </p:spPr>
        <p:txBody>
          <a:bodyPr wrap="square" lIns="0" tIns="0" rIns="0" bIns="0" rtlCol="0"/>
          <a:lstStyle/>
          <a:p>
            <a:endParaRPr/>
          </a:p>
        </p:txBody>
      </p:sp>
      <p:grpSp>
        <p:nvGrpSpPr>
          <p:cNvPr id="6" name="object 5">
            <a:extLst>
              <a:ext uri="{FF2B5EF4-FFF2-40B4-BE49-F238E27FC236}">
                <a16:creationId xmlns:a16="http://schemas.microsoft.com/office/drawing/2014/main" id="{070649B6-77B4-656E-3527-6DAF60FC4D43}"/>
              </a:ext>
            </a:extLst>
          </p:cNvPr>
          <p:cNvGrpSpPr/>
          <p:nvPr/>
        </p:nvGrpSpPr>
        <p:grpSpPr>
          <a:xfrm>
            <a:off x="4495" y="6780549"/>
            <a:ext cx="12184380" cy="76200"/>
            <a:chOff x="4495" y="6780549"/>
            <a:chExt cx="12184380" cy="76200"/>
          </a:xfrm>
        </p:grpSpPr>
        <p:sp>
          <p:nvSpPr>
            <p:cNvPr id="7" name="object 6">
              <a:extLst>
                <a:ext uri="{FF2B5EF4-FFF2-40B4-BE49-F238E27FC236}">
                  <a16:creationId xmlns:a16="http://schemas.microsoft.com/office/drawing/2014/main" id="{FC90D8BB-DC6B-DD52-FDD5-CA74F421E8AF}"/>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8" name="object 7">
              <a:extLst>
                <a:ext uri="{FF2B5EF4-FFF2-40B4-BE49-F238E27FC236}">
                  <a16:creationId xmlns:a16="http://schemas.microsoft.com/office/drawing/2014/main" id="{25670E23-2EC5-483F-20D6-176BFFB9A976}"/>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9" name="object 8">
              <a:extLst>
                <a:ext uri="{FF2B5EF4-FFF2-40B4-BE49-F238E27FC236}">
                  <a16:creationId xmlns:a16="http://schemas.microsoft.com/office/drawing/2014/main" id="{3397A23E-B7F7-1932-DA72-D8F40753386C}"/>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0" name="object 9">
            <a:extLst>
              <a:ext uri="{FF2B5EF4-FFF2-40B4-BE49-F238E27FC236}">
                <a16:creationId xmlns:a16="http://schemas.microsoft.com/office/drawing/2014/main" id="{D61852E3-E751-22FD-9DEF-5A5E032FAD74}"/>
              </a:ext>
            </a:extLst>
          </p:cNvPr>
          <p:cNvGrpSpPr/>
          <p:nvPr/>
        </p:nvGrpSpPr>
        <p:grpSpPr>
          <a:xfrm>
            <a:off x="108011" y="362936"/>
            <a:ext cx="810260" cy="67310"/>
            <a:chOff x="1268266" y="510608"/>
            <a:chExt cx="810260" cy="67310"/>
          </a:xfrm>
        </p:grpSpPr>
        <p:sp>
          <p:nvSpPr>
            <p:cNvPr id="11" name="object 10">
              <a:extLst>
                <a:ext uri="{FF2B5EF4-FFF2-40B4-BE49-F238E27FC236}">
                  <a16:creationId xmlns:a16="http://schemas.microsoft.com/office/drawing/2014/main" id="{BD446F54-3C0D-0649-454A-F69068449AD4}"/>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2" name="object 11">
              <a:extLst>
                <a:ext uri="{FF2B5EF4-FFF2-40B4-BE49-F238E27FC236}">
                  <a16:creationId xmlns:a16="http://schemas.microsoft.com/office/drawing/2014/main" id="{E2E793F4-9219-5D04-34AF-DAA1A49B606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3" name="object 12">
              <a:extLst>
                <a:ext uri="{FF2B5EF4-FFF2-40B4-BE49-F238E27FC236}">
                  <a16:creationId xmlns:a16="http://schemas.microsoft.com/office/drawing/2014/main" id="{317FB1C0-2E23-0D97-6E7E-C685B7F5E0EC}"/>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graphicFrame>
        <p:nvGraphicFramePr>
          <p:cNvPr id="4" name="Tabla 4">
            <a:extLst>
              <a:ext uri="{FF2B5EF4-FFF2-40B4-BE49-F238E27FC236}">
                <a16:creationId xmlns:a16="http://schemas.microsoft.com/office/drawing/2014/main" id="{A3CF0718-B54F-1D16-2F27-1C7090F8DD0D}"/>
              </a:ext>
            </a:extLst>
          </p:cNvPr>
          <p:cNvGraphicFramePr>
            <a:graphicFrameLocks noGrp="1"/>
          </p:cNvGraphicFramePr>
          <p:nvPr>
            <p:extLst>
              <p:ext uri="{D42A27DB-BD31-4B8C-83A1-F6EECF244321}">
                <p14:modId xmlns:p14="http://schemas.microsoft.com/office/powerpoint/2010/main" val="1812821087"/>
              </p:ext>
            </p:extLst>
          </p:nvPr>
        </p:nvGraphicFramePr>
        <p:xfrm>
          <a:off x="6096000" y="5453088"/>
          <a:ext cx="5668448" cy="1097331"/>
        </p:xfrm>
        <a:graphic>
          <a:graphicData uri="http://schemas.openxmlformats.org/drawingml/2006/table">
            <a:tbl>
              <a:tblPr firstRow="1" bandRow="1">
                <a:tableStyleId>{6E25E649-3F16-4E02-A733-19D2CDBF48F0}</a:tableStyleId>
              </a:tblPr>
              <a:tblGrid>
                <a:gridCol w="3503887">
                  <a:extLst>
                    <a:ext uri="{9D8B030D-6E8A-4147-A177-3AD203B41FA5}">
                      <a16:colId xmlns:a16="http://schemas.microsoft.com/office/drawing/2014/main" val="2703139700"/>
                    </a:ext>
                  </a:extLst>
                </a:gridCol>
                <a:gridCol w="2164561">
                  <a:extLst>
                    <a:ext uri="{9D8B030D-6E8A-4147-A177-3AD203B41FA5}">
                      <a16:colId xmlns:a16="http://schemas.microsoft.com/office/drawing/2014/main" val="2077166228"/>
                    </a:ext>
                  </a:extLst>
                </a:gridCol>
              </a:tblGrid>
              <a:tr h="365777">
                <a:tc>
                  <a:txBody>
                    <a:bodyPr/>
                    <a:lstStyle/>
                    <a:p>
                      <a:pPr algn="ctr"/>
                      <a:r>
                        <a:rPr lang="es-CO" dirty="0"/>
                        <a:t>Ítem</a:t>
                      </a:r>
                    </a:p>
                  </a:txBody>
                  <a:tcPr/>
                </a:tc>
                <a:tc>
                  <a:txBody>
                    <a:bodyPr/>
                    <a:lstStyle/>
                    <a:p>
                      <a:pPr algn="ctr"/>
                      <a:r>
                        <a:rPr lang="es-CO" dirty="0"/>
                        <a:t>Cantidad</a:t>
                      </a:r>
                    </a:p>
                  </a:txBody>
                  <a:tcPr/>
                </a:tc>
                <a:extLst>
                  <a:ext uri="{0D108BD9-81ED-4DB2-BD59-A6C34878D82A}">
                    <a16:rowId xmlns:a16="http://schemas.microsoft.com/office/drawing/2014/main" val="3019022417"/>
                  </a:ext>
                </a:extLst>
              </a:tr>
              <a:tr h="365777">
                <a:tc>
                  <a:txBody>
                    <a:bodyPr/>
                    <a:lstStyle/>
                    <a:p>
                      <a:pPr algn="l"/>
                      <a:r>
                        <a:rPr lang="es-CO" dirty="0"/>
                        <a:t>Número de productos/metas</a:t>
                      </a:r>
                    </a:p>
                  </a:txBody>
                  <a:tcPr/>
                </a:tc>
                <a:tc>
                  <a:txBody>
                    <a:bodyPr/>
                    <a:lstStyle/>
                    <a:p>
                      <a:pPr algn="ctr"/>
                      <a:r>
                        <a:rPr lang="es-ES" dirty="0"/>
                        <a:t>19</a:t>
                      </a:r>
                      <a:endParaRPr lang="es-CO" dirty="0"/>
                    </a:p>
                  </a:txBody>
                  <a:tcPr/>
                </a:tc>
                <a:extLst>
                  <a:ext uri="{0D108BD9-81ED-4DB2-BD59-A6C34878D82A}">
                    <a16:rowId xmlns:a16="http://schemas.microsoft.com/office/drawing/2014/main" val="254216613"/>
                  </a:ext>
                </a:extLst>
              </a:tr>
              <a:tr h="365777">
                <a:tc>
                  <a:txBody>
                    <a:bodyPr/>
                    <a:lstStyle/>
                    <a:p>
                      <a:pPr algn="l"/>
                      <a:r>
                        <a:rPr lang="es-CO" dirty="0"/>
                        <a:t>Número de actividades</a:t>
                      </a:r>
                    </a:p>
                  </a:txBody>
                  <a:tcPr/>
                </a:tc>
                <a:tc>
                  <a:txBody>
                    <a:bodyPr/>
                    <a:lstStyle/>
                    <a:p>
                      <a:pPr algn="ctr"/>
                      <a:r>
                        <a:rPr lang="es-ES" dirty="0"/>
                        <a:t>1</a:t>
                      </a:r>
                      <a:r>
                        <a:rPr lang="es-CO" dirty="0"/>
                        <a:t>9</a:t>
                      </a:r>
                    </a:p>
                  </a:txBody>
                  <a:tcPr/>
                </a:tc>
                <a:extLst>
                  <a:ext uri="{0D108BD9-81ED-4DB2-BD59-A6C34878D82A}">
                    <a16:rowId xmlns:a16="http://schemas.microsoft.com/office/drawing/2014/main" val="4001012536"/>
                  </a:ext>
                </a:extLst>
              </a:tr>
            </a:tbl>
          </a:graphicData>
        </a:graphic>
      </p:graphicFrame>
    </p:spTree>
    <p:extLst>
      <p:ext uri="{BB962C8B-B14F-4D97-AF65-F5344CB8AC3E}">
        <p14:creationId xmlns:p14="http://schemas.microsoft.com/office/powerpoint/2010/main" val="2907168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191271"/>
            <a:ext cx="10002597" cy="1569660"/>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pPr marL="263525"/>
            <a:r>
              <a:rPr lang="es-MX" sz="2800" dirty="0">
                <a:effectLst/>
                <a:ea typeface="Calibri" panose="020F0502020204030204" pitchFamily="34" charset="0"/>
              </a:rPr>
              <a:t>4.9. Plan Anual de Adquisiciones </a:t>
            </a:r>
          </a:p>
          <a:p>
            <a:pPr marL="263525"/>
            <a:endParaRPr lang="es-MX" sz="2800" b="0" dirty="0">
              <a:ea typeface="Calibri" panose="020F0502020204030204" pitchFamily="34" charset="0"/>
            </a:endParaRPr>
          </a:p>
          <a:p>
            <a:pPr marL="263525"/>
            <a:r>
              <a:rPr lang="es-MX" sz="2000" dirty="0">
                <a:solidFill>
                  <a:schemeClr val="tx1"/>
                </a:solidFill>
                <a:effectLst/>
                <a:ea typeface="Calibri" panose="020F0502020204030204" pitchFamily="34" charset="0"/>
              </a:rPr>
              <a:t>Liliana Riaño Amaya</a:t>
            </a:r>
          </a:p>
          <a:p>
            <a:pPr marL="263525"/>
            <a:r>
              <a:rPr lang="es-MX" sz="2000" b="0" dirty="0">
                <a:solidFill>
                  <a:schemeClr val="tx1"/>
                </a:solidFill>
                <a:effectLst/>
                <a:ea typeface="Calibri" panose="020F0502020204030204" pitchFamily="34" charset="0"/>
              </a:rPr>
              <a:t>Secretaría General – Grupo de Contratación</a:t>
            </a:r>
            <a:endParaRPr lang="es-CO" sz="2000" b="0" dirty="0">
              <a:solidFill>
                <a:schemeClr val="tx1"/>
              </a:solidFill>
              <a:effectLst/>
              <a:ea typeface="Calibri" panose="020F0502020204030204" pitchFamily="34" charset="0"/>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638485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39859359-D35B-3B4A-9B7A-4F41EF0AFBA5}"/>
              </a:ext>
            </a:extLst>
          </p:cNvPr>
          <p:cNvSpPr txBox="1"/>
          <p:nvPr/>
        </p:nvSpPr>
        <p:spPr>
          <a:xfrm>
            <a:off x="293905" y="1051594"/>
            <a:ext cx="2279791" cy="400110"/>
          </a:xfrm>
          <a:prstGeom prst="rect">
            <a:avLst/>
          </a:prstGeom>
          <a:noFill/>
        </p:spPr>
        <p:txBody>
          <a:bodyPr wrap="none" rtlCol="0">
            <a:spAutoFit/>
          </a:bodyPr>
          <a:lstStyle/>
          <a:p>
            <a:r>
              <a:rPr lang="es-ES" sz="2000" dirty="0">
                <a:solidFill>
                  <a:schemeClr val="accent1"/>
                </a:solidFill>
                <a:latin typeface="Montserrat" pitchFamily="2" charset="0"/>
              </a:rPr>
              <a:t>¿Qué es el PAA?</a:t>
            </a:r>
            <a:endParaRPr lang="es-CO" sz="2000" dirty="0">
              <a:solidFill>
                <a:schemeClr val="accent1"/>
              </a:solidFill>
              <a:latin typeface="Montserrat" pitchFamily="2" charset="0"/>
            </a:endParaRPr>
          </a:p>
        </p:txBody>
      </p:sp>
      <p:sp>
        <p:nvSpPr>
          <p:cNvPr id="17" name="CuadroTexto 21">
            <a:extLst>
              <a:ext uri="{FF2B5EF4-FFF2-40B4-BE49-F238E27FC236}">
                <a16:creationId xmlns:a16="http://schemas.microsoft.com/office/drawing/2014/main" id="{2EA9CC7B-4CAF-8649-8908-131DFB22FEC7}"/>
              </a:ext>
            </a:extLst>
          </p:cNvPr>
          <p:cNvSpPr txBox="1"/>
          <p:nvPr/>
        </p:nvSpPr>
        <p:spPr>
          <a:xfrm>
            <a:off x="293905" y="1486161"/>
            <a:ext cx="11534714" cy="738664"/>
          </a:xfrm>
          <a:prstGeom prst="rect">
            <a:avLst/>
          </a:prstGeom>
          <a:noFill/>
        </p:spPr>
        <p:txBody>
          <a:bodyPr wrap="square" rtlCol="0">
            <a:spAutoFit/>
          </a:bodyPr>
          <a:lstStyle/>
          <a:p>
            <a:pPr algn="just"/>
            <a:r>
              <a:rPr lang="es-ES" sz="1400" dirty="0">
                <a:latin typeface="Montserrat" pitchFamily="2" charset="0"/>
                <a:ea typeface="Work Sans" charset="0"/>
                <a:cs typeface="Work Sans" charset="0"/>
              </a:rPr>
              <a:t>El Plan Anual de Adquisiciones es una herramienta para: facilitar a las entidades estatales </a:t>
            </a:r>
            <a:r>
              <a:rPr lang="es-ES" sz="1400" b="1" i="1" dirty="0">
                <a:latin typeface="Montserrat" pitchFamily="2" charset="0"/>
                <a:ea typeface="Work Sans" charset="0"/>
                <a:cs typeface="Work Sans" charset="0"/>
              </a:rPr>
              <a:t>identificar, registrar, programar y divulgar </a:t>
            </a:r>
            <a:r>
              <a:rPr lang="es-ES" sz="1400" dirty="0">
                <a:latin typeface="Montserrat" pitchFamily="2" charset="0"/>
                <a:ea typeface="Work Sans" charset="0"/>
                <a:cs typeface="Work Sans" charset="0"/>
              </a:rPr>
              <a:t>sus necesidades de bienes, obras y servicios; y diseñar estrategias de contratación basadas en agregación de la demanda que permitan incrementar la eficiencia del proceso de contratación.</a:t>
            </a:r>
            <a:endParaRPr lang="es-CO" sz="1400" dirty="0">
              <a:latin typeface="Montserrat" pitchFamily="2" charset="0"/>
              <a:ea typeface="Work Sans" charset="0"/>
              <a:cs typeface="Work Sans" charset="0"/>
            </a:endParaRPr>
          </a:p>
        </p:txBody>
      </p:sp>
      <p:sp>
        <p:nvSpPr>
          <p:cNvPr id="7" name="CuadroTexto 6">
            <a:extLst>
              <a:ext uri="{FF2B5EF4-FFF2-40B4-BE49-F238E27FC236}">
                <a16:creationId xmlns:a16="http://schemas.microsoft.com/office/drawing/2014/main" id="{AD1CD362-F806-4BF5-853F-FF99C8EBD92A}"/>
              </a:ext>
            </a:extLst>
          </p:cNvPr>
          <p:cNvSpPr txBox="1"/>
          <p:nvPr/>
        </p:nvSpPr>
        <p:spPr>
          <a:xfrm>
            <a:off x="293905" y="2460328"/>
            <a:ext cx="11116484" cy="707886"/>
          </a:xfrm>
          <a:prstGeom prst="rect">
            <a:avLst/>
          </a:prstGeom>
          <a:noFill/>
        </p:spPr>
        <p:txBody>
          <a:bodyPr wrap="square" rtlCol="0">
            <a:spAutoFit/>
          </a:bodyPr>
          <a:lstStyle/>
          <a:p>
            <a:r>
              <a:rPr lang="es-ES" sz="2000" dirty="0">
                <a:solidFill>
                  <a:schemeClr val="accent1"/>
                </a:solidFill>
                <a:latin typeface="Montserrat" pitchFamily="2" charset="0"/>
              </a:rPr>
              <a:t>¿Se debe incluir las prórrogas y adiciones de los contratos en el Plan Anual de Adquisiciones?</a:t>
            </a:r>
            <a:endParaRPr lang="es-CO" sz="2000" dirty="0">
              <a:solidFill>
                <a:schemeClr val="accent1"/>
              </a:solidFill>
              <a:latin typeface="Montserrat" pitchFamily="2" charset="0"/>
            </a:endParaRPr>
          </a:p>
        </p:txBody>
      </p:sp>
      <p:sp>
        <p:nvSpPr>
          <p:cNvPr id="8" name="CuadroTexto 21">
            <a:extLst>
              <a:ext uri="{FF2B5EF4-FFF2-40B4-BE49-F238E27FC236}">
                <a16:creationId xmlns:a16="http://schemas.microsoft.com/office/drawing/2014/main" id="{D63C7920-4C43-49DB-86E7-850E9B294585}"/>
              </a:ext>
            </a:extLst>
          </p:cNvPr>
          <p:cNvSpPr txBox="1"/>
          <p:nvPr/>
        </p:nvSpPr>
        <p:spPr>
          <a:xfrm>
            <a:off x="293905" y="3250792"/>
            <a:ext cx="11534714" cy="523220"/>
          </a:xfrm>
          <a:prstGeom prst="rect">
            <a:avLst/>
          </a:prstGeom>
          <a:noFill/>
        </p:spPr>
        <p:txBody>
          <a:bodyPr wrap="square" rtlCol="0">
            <a:spAutoFit/>
          </a:bodyPr>
          <a:lstStyle/>
          <a:p>
            <a:pPr algn="just"/>
            <a:r>
              <a:rPr lang="es-ES" sz="1400" dirty="0">
                <a:latin typeface="Montserrat" pitchFamily="2" charset="0"/>
                <a:ea typeface="Work Sans" charset="0"/>
                <a:cs typeface="Work Sans" charset="0"/>
              </a:rPr>
              <a:t>Las prórrogas y adiciones a contratos </a:t>
            </a:r>
            <a:r>
              <a:rPr lang="es-ES" sz="1400" b="1" i="1" dirty="0">
                <a:latin typeface="Montserrat" pitchFamily="2" charset="0"/>
                <a:ea typeface="Work Sans" charset="0"/>
                <a:cs typeface="Work Sans" charset="0"/>
              </a:rPr>
              <a:t>no deben ser publicadas </a:t>
            </a:r>
            <a:r>
              <a:rPr lang="es-ES" sz="1400" dirty="0">
                <a:latin typeface="Montserrat" pitchFamily="2" charset="0"/>
                <a:ea typeface="Work Sans" charset="0"/>
                <a:cs typeface="Work Sans" charset="0"/>
              </a:rPr>
              <a:t>en el Plan Anual de Adquisiciones, ya que éstas hacen parte de un proceso contractual ya celebrado, caso en el cual no hace parte de un nuevo proceso de adjudicación. </a:t>
            </a:r>
            <a:endParaRPr lang="es-CO" sz="1400" dirty="0">
              <a:latin typeface="Montserrat" pitchFamily="2" charset="0"/>
              <a:ea typeface="Work Sans" charset="0"/>
              <a:cs typeface="Work Sans" charset="0"/>
            </a:endParaRPr>
          </a:p>
        </p:txBody>
      </p:sp>
      <p:sp>
        <p:nvSpPr>
          <p:cNvPr id="9" name="CuadroTexto 8">
            <a:extLst>
              <a:ext uri="{FF2B5EF4-FFF2-40B4-BE49-F238E27FC236}">
                <a16:creationId xmlns:a16="http://schemas.microsoft.com/office/drawing/2014/main" id="{8C3EC4AC-A47C-4B08-B2A0-8775A1079671}"/>
              </a:ext>
            </a:extLst>
          </p:cNvPr>
          <p:cNvSpPr txBox="1"/>
          <p:nvPr/>
        </p:nvSpPr>
        <p:spPr>
          <a:xfrm>
            <a:off x="316979" y="4223933"/>
            <a:ext cx="11116484" cy="707886"/>
          </a:xfrm>
          <a:prstGeom prst="rect">
            <a:avLst/>
          </a:prstGeom>
          <a:noFill/>
        </p:spPr>
        <p:txBody>
          <a:bodyPr wrap="square" rtlCol="0">
            <a:spAutoFit/>
          </a:bodyPr>
          <a:lstStyle/>
          <a:p>
            <a:r>
              <a:rPr lang="es-ES" sz="2000" dirty="0">
                <a:solidFill>
                  <a:schemeClr val="accent1"/>
                </a:solidFill>
                <a:latin typeface="Montserrat" pitchFamily="2" charset="0"/>
              </a:rPr>
              <a:t>¿Es obligatorio comprar los bienes y servicios que establezca en el Plan Anual de Adquisiciones?</a:t>
            </a:r>
            <a:endParaRPr lang="es-CO" sz="2000" dirty="0">
              <a:solidFill>
                <a:schemeClr val="accent1"/>
              </a:solidFill>
              <a:latin typeface="Montserrat" pitchFamily="2" charset="0"/>
            </a:endParaRPr>
          </a:p>
        </p:txBody>
      </p:sp>
      <p:sp>
        <p:nvSpPr>
          <p:cNvPr id="13" name="CuadroTexto 21">
            <a:extLst>
              <a:ext uri="{FF2B5EF4-FFF2-40B4-BE49-F238E27FC236}">
                <a16:creationId xmlns:a16="http://schemas.microsoft.com/office/drawing/2014/main" id="{73445A81-7EF4-42B3-8D53-286C44694F40}"/>
              </a:ext>
            </a:extLst>
          </p:cNvPr>
          <p:cNvSpPr txBox="1"/>
          <p:nvPr/>
        </p:nvSpPr>
        <p:spPr>
          <a:xfrm>
            <a:off x="316979" y="5054930"/>
            <a:ext cx="11534714" cy="954107"/>
          </a:xfrm>
          <a:prstGeom prst="rect">
            <a:avLst/>
          </a:prstGeom>
          <a:noFill/>
        </p:spPr>
        <p:txBody>
          <a:bodyPr wrap="square" rtlCol="0">
            <a:spAutoFit/>
          </a:bodyPr>
          <a:lstStyle/>
          <a:p>
            <a:pPr algn="just"/>
            <a:r>
              <a:rPr lang="es-ES" sz="1400" dirty="0">
                <a:latin typeface="Montserrat" pitchFamily="2" charset="0"/>
                <a:ea typeface="Work Sans" charset="0"/>
                <a:cs typeface="Work Sans" charset="0"/>
              </a:rPr>
              <a:t>El Plan Anual de Adquisiciones no obliga a las Entidades Estatales a efectuar los procesos de adquisición que en él se enumeran. El Plan Anual de Adquisiciones (PAA) es un documento de naturaleza informativa y las </a:t>
            </a:r>
            <a:r>
              <a:rPr lang="es-ES" sz="1400" b="1" i="1" dirty="0">
                <a:latin typeface="Montserrat" pitchFamily="2" charset="0"/>
                <a:ea typeface="Work Sans" charset="0"/>
                <a:cs typeface="Work Sans" charset="0"/>
              </a:rPr>
              <a:t>adquisiciones incluidas en el mismo pueden ser canceladas, revisadas o modificadas</a:t>
            </a:r>
            <a:r>
              <a:rPr lang="es-ES" sz="1400" dirty="0">
                <a:latin typeface="Montserrat" pitchFamily="2" charset="0"/>
                <a:ea typeface="Work Sans" charset="0"/>
                <a:cs typeface="Work Sans" charset="0"/>
              </a:rPr>
              <a:t>. Esta información no representa compromiso u obligación alguna por parte de la entidad estatal ni la compromete a adquirir los bienes, obras y servicios en él señalados. </a:t>
            </a:r>
            <a:endParaRPr lang="es-CO" sz="1400" dirty="0">
              <a:latin typeface="Montserrat" pitchFamily="2" charset="0"/>
              <a:ea typeface="Work Sans" charset="0"/>
              <a:cs typeface="Work Sans" charset="0"/>
            </a:endParaRPr>
          </a:p>
        </p:txBody>
      </p:sp>
      <p:sp>
        <p:nvSpPr>
          <p:cNvPr id="2" name="object 4">
            <a:extLst>
              <a:ext uri="{FF2B5EF4-FFF2-40B4-BE49-F238E27FC236}">
                <a16:creationId xmlns:a16="http://schemas.microsoft.com/office/drawing/2014/main" id="{ECD1657C-4C02-E7AD-BC1D-BAEB39EB0D07}"/>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3" name="object 5">
            <a:extLst>
              <a:ext uri="{FF2B5EF4-FFF2-40B4-BE49-F238E27FC236}">
                <a16:creationId xmlns:a16="http://schemas.microsoft.com/office/drawing/2014/main" id="{65E10EFD-7AC8-EE78-96C4-5DA5096A4448}"/>
              </a:ext>
            </a:extLst>
          </p:cNvPr>
          <p:cNvGrpSpPr/>
          <p:nvPr/>
        </p:nvGrpSpPr>
        <p:grpSpPr>
          <a:xfrm>
            <a:off x="4495" y="6780549"/>
            <a:ext cx="12184380" cy="76200"/>
            <a:chOff x="4495" y="6780549"/>
            <a:chExt cx="12184380" cy="76200"/>
          </a:xfrm>
        </p:grpSpPr>
        <p:sp>
          <p:nvSpPr>
            <p:cNvPr id="4" name="object 6">
              <a:extLst>
                <a:ext uri="{FF2B5EF4-FFF2-40B4-BE49-F238E27FC236}">
                  <a16:creationId xmlns:a16="http://schemas.microsoft.com/office/drawing/2014/main" id="{FD29A62D-C853-5F37-CEA9-FDE3FD9E8A12}"/>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5" name="object 7">
              <a:extLst>
                <a:ext uri="{FF2B5EF4-FFF2-40B4-BE49-F238E27FC236}">
                  <a16:creationId xmlns:a16="http://schemas.microsoft.com/office/drawing/2014/main" id="{05E6B05A-573E-F11A-2F7D-EEA320B0E086}"/>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6" name="object 8">
              <a:extLst>
                <a:ext uri="{FF2B5EF4-FFF2-40B4-BE49-F238E27FC236}">
                  <a16:creationId xmlns:a16="http://schemas.microsoft.com/office/drawing/2014/main" id="{581D407F-4028-2292-0815-789587CAEC7F}"/>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4" name="object 9">
            <a:extLst>
              <a:ext uri="{FF2B5EF4-FFF2-40B4-BE49-F238E27FC236}">
                <a16:creationId xmlns:a16="http://schemas.microsoft.com/office/drawing/2014/main" id="{9DC8F2B0-B98B-AA61-84D5-FDEDF557C621}"/>
              </a:ext>
            </a:extLst>
          </p:cNvPr>
          <p:cNvGrpSpPr/>
          <p:nvPr/>
        </p:nvGrpSpPr>
        <p:grpSpPr>
          <a:xfrm>
            <a:off x="293905" y="212773"/>
            <a:ext cx="810260" cy="67310"/>
            <a:chOff x="1268266" y="510608"/>
            <a:chExt cx="810260" cy="67310"/>
          </a:xfrm>
        </p:grpSpPr>
        <p:sp>
          <p:nvSpPr>
            <p:cNvPr id="15" name="object 10">
              <a:extLst>
                <a:ext uri="{FF2B5EF4-FFF2-40B4-BE49-F238E27FC236}">
                  <a16:creationId xmlns:a16="http://schemas.microsoft.com/office/drawing/2014/main" id="{224BF105-8173-AB45-0F09-0C2EEEBA9540}"/>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8" name="object 11">
              <a:extLst>
                <a:ext uri="{FF2B5EF4-FFF2-40B4-BE49-F238E27FC236}">
                  <a16:creationId xmlns:a16="http://schemas.microsoft.com/office/drawing/2014/main" id="{BBEFA148-F49E-D72D-21EE-F9211B1D091A}"/>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9" name="object 12">
              <a:extLst>
                <a:ext uri="{FF2B5EF4-FFF2-40B4-BE49-F238E27FC236}">
                  <a16:creationId xmlns:a16="http://schemas.microsoft.com/office/drawing/2014/main" id="{498F4F2E-BF7C-639A-771D-594A467D06FB}"/>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298463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39859359-D35B-3B4A-9B7A-4F41EF0AFBA5}"/>
              </a:ext>
            </a:extLst>
          </p:cNvPr>
          <p:cNvSpPr txBox="1"/>
          <p:nvPr/>
        </p:nvSpPr>
        <p:spPr>
          <a:xfrm>
            <a:off x="340307" y="1493104"/>
            <a:ext cx="7544053" cy="400110"/>
          </a:xfrm>
          <a:prstGeom prst="rect">
            <a:avLst/>
          </a:prstGeom>
          <a:noFill/>
        </p:spPr>
        <p:txBody>
          <a:bodyPr wrap="none" rtlCol="0">
            <a:spAutoFit/>
          </a:bodyPr>
          <a:lstStyle/>
          <a:p>
            <a:r>
              <a:rPr lang="es-ES" sz="2000" dirty="0">
                <a:solidFill>
                  <a:schemeClr val="accent1"/>
                </a:solidFill>
                <a:latin typeface="Montserrat" pitchFamily="2" charset="0"/>
              </a:rPr>
              <a:t>¿Cuándo debo actualizar el Plan Anual de Adquisiciones?</a:t>
            </a:r>
            <a:endParaRPr lang="es-CO" sz="2000" dirty="0">
              <a:solidFill>
                <a:schemeClr val="accent1"/>
              </a:solidFill>
              <a:latin typeface="Montserrat" pitchFamily="2" charset="0"/>
            </a:endParaRPr>
          </a:p>
        </p:txBody>
      </p:sp>
      <p:sp>
        <p:nvSpPr>
          <p:cNvPr id="17" name="CuadroTexto 21">
            <a:extLst>
              <a:ext uri="{FF2B5EF4-FFF2-40B4-BE49-F238E27FC236}">
                <a16:creationId xmlns:a16="http://schemas.microsoft.com/office/drawing/2014/main" id="{2EA9CC7B-4CAF-8649-8908-131DFB22FEC7}"/>
              </a:ext>
            </a:extLst>
          </p:cNvPr>
          <p:cNvSpPr txBox="1"/>
          <p:nvPr/>
        </p:nvSpPr>
        <p:spPr>
          <a:xfrm>
            <a:off x="340307" y="1927671"/>
            <a:ext cx="11534714" cy="954107"/>
          </a:xfrm>
          <a:prstGeom prst="rect">
            <a:avLst/>
          </a:prstGeom>
          <a:noFill/>
        </p:spPr>
        <p:txBody>
          <a:bodyPr wrap="square" rtlCol="0">
            <a:spAutoFit/>
          </a:bodyPr>
          <a:lstStyle/>
          <a:p>
            <a:pPr algn="just"/>
            <a:r>
              <a:rPr lang="es-ES" sz="1400" dirty="0">
                <a:latin typeface="Montserrat" pitchFamily="2" charset="0"/>
                <a:ea typeface="Work Sans" charset="0"/>
                <a:cs typeface="Work Sans" charset="0"/>
              </a:rPr>
              <a:t>La Entidad Estatal debe actualizar el Plan Anual de Adquisiciones </a:t>
            </a:r>
            <a:r>
              <a:rPr lang="es-ES" sz="1400" b="1" i="1" dirty="0">
                <a:latin typeface="Montserrat" pitchFamily="2" charset="0"/>
                <a:ea typeface="Work Sans" charset="0"/>
                <a:cs typeface="Work Sans" charset="0"/>
              </a:rPr>
              <a:t>por lo menos una vez durante su vigencia en el mes de julio</a:t>
            </a:r>
            <a:r>
              <a:rPr lang="es-ES" sz="1400" dirty="0">
                <a:latin typeface="Montserrat" pitchFamily="2" charset="0"/>
                <a:ea typeface="Work Sans" charset="0"/>
                <a:cs typeface="Work Sans" charset="0"/>
              </a:rPr>
              <a:t>. La Entidad Estatal debe actualizar el Plan Anual de Adquisiciones cuando: (i) haya ajustes en los cronogramas de adquisición, valores, modalidad de selección ,origen de los recursos; (</a:t>
            </a:r>
            <a:r>
              <a:rPr lang="es-ES" sz="1400" dirty="0" err="1">
                <a:latin typeface="Montserrat" pitchFamily="2" charset="0"/>
                <a:ea typeface="Work Sans" charset="0"/>
                <a:cs typeface="Work Sans" charset="0"/>
              </a:rPr>
              <a:t>ii</a:t>
            </a:r>
            <a:r>
              <a:rPr lang="es-ES" sz="1400" dirty="0">
                <a:latin typeface="Montserrat" pitchFamily="2" charset="0"/>
                <a:ea typeface="Work Sans" charset="0"/>
                <a:cs typeface="Work Sans" charset="0"/>
              </a:rPr>
              <a:t>) para incluir nuevas obras, bienes y/o servicios; (</a:t>
            </a:r>
            <a:r>
              <a:rPr lang="es-ES" sz="1400" dirty="0" err="1">
                <a:latin typeface="Montserrat" pitchFamily="2" charset="0"/>
                <a:ea typeface="Work Sans" charset="0"/>
                <a:cs typeface="Work Sans" charset="0"/>
              </a:rPr>
              <a:t>iii</a:t>
            </a:r>
            <a:r>
              <a:rPr lang="es-ES" sz="1400" dirty="0">
                <a:latin typeface="Montserrat" pitchFamily="2" charset="0"/>
                <a:ea typeface="Work Sans" charset="0"/>
                <a:cs typeface="Work Sans" charset="0"/>
              </a:rPr>
              <a:t>) excluir obras, bienes y/o servicios; o (</a:t>
            </a:r>
            <a:r>
              <a:rPr lang="es-ES" sz="1400" dirty="0" err="1">
                <a:latin typeface="Montserrat" pitchFamily="2" charset="0"/>
                <a:ea typeface="Work Sans" charset="0"/>
                <a:cs typeface="Work Sans" charset="0"/>
              </a:rPr>
              <a:t>iv</a:t>
            </a:r>
            <a:r>
              <a:rPr lang="es-ES" sz="1400" dirty="0">
                <a:latin typeface="Montserrat" pitchFamily="2" charset="0"/>
                <a:ea typeface="Work Sans" charset="0"/>
                <a:cs typeface="Work Sans" charset="0"/>
              </a:rPr>
              <a:t>) modificar el presupuesto anual de adquisiciones. </a:t>
            </a:r>
            <a:endParaRPr lang="es-CO" sz="1400" dirty="0">
              <a:latin typeface="Montserrat" pitchFamily="2" charset="0"/>
              <a:ea typeface="Work Sans" charset="0"/>
              <a:cs typeface="Work Sans" charset="0"/>
            </a:endParaRPr>
          </a:p>
        </p:txBody>
      </p:sp>
      <p:sp>
        <p:nvSpPr>
          <p:cNvPr id="13" name="CuadroTexto 21">
            <a:extLst>
              <a:ext uri="{FF2B5EF4-FFF2-40B4-BE49-F238E27FC236}">
                <a16:creationId xmlns:a16="http://schemas.microsoft.com/office/drawing/2014/main" id="{73445A81-7EF4-42B3-8D53-286C44694F40}"/>
              </a:ext>
            </a:extLst>
          </p:cNvPr>
          <p:cNvSpPr txBox="1"/>
          <p:nvPr/>
        </p:nvSpPr>
        <p:spPr>
          <a:xfrm>
            <a:off x="363381" y="4334153"/>
            <a:ext cx="11534714" cy="738664"/>
          </a:xfrm>
          <a:prstGeom prst="rect">
            <a:avLst/>
          </a:prstGeom>
          <a:noFill/>
        </p:spPr>
        <p:txBody>
          <a:bodyPr wrap="square" rtlCol="0">
            <a:spAutoFit/>
          </a:bodyPr>
          <a:lstStyle/>
          <a:p>
            <a:pPr algn="just"/>
            <a:r>
              <a:rPr lang="es-ES" sz="1400" dirty="0">
                <a:latin typeface="Montserrat" pitchFamily="2" charset="0"/>
                <a:ea typeface="Work Sans" charset="0"/>
                <a:cs typeface="Work Sans" charset="0"/>
              </a:rPr>
              <a:t>El Plan Anual de Adquisiciones d</a:t>
            </a:r>
            <a:r>
              <a:rPr lang="es-ES" sz="1400" b="1" i="1" dirty="0">
                <a:latin typeface="Montserrat" pitchFamily="2" charset="0"/>
                <a:ea typeface="Work Sans" charset="0"/>
                <a:cs typeface="Work Sans" charset="0"/>
              </a:rPr>
              <a:t>ebe incluir todas las contrataciones que planea ejecutar la Entidad Estatal en el transcurso del año </a:t>
            </a:r>
            <a:r>
              <a:rPr lang="es-ES" sz="1400" dirty="0">
                <a:latin typeface="Montserrat" pitchFamily="2" charset="0"/>
                <a:ea typeface="Work Sans" charset="0"/>
                <a:cs typeface="Work Sans" charset="0"/>
              </a:rPr>
              <a:t>de bienes, servicios y obras públicas con cargo en los presupuestos de funcionamiento e inversión, sin importar la modalidad de selección del proceso.</a:t>
            </a:r>
            <a:endParaRPr lang="es-CO" sz="1400" dirty="0">
              <a:latin typeface="Montserrat" pitchFamily="2" charset="0"/>
              <a:ea typeface="Work Sans" charset="0"/>
              <a:cs typeface="Work Sans" charset="0"/>
            </a:endParaRPr>
          </a:p>
        </p:txBody>
      </p:sp>
      <p:sp>
        <p:nvSpPr>
          <p:cNvPr id="14" name="CuadroTexto 13">
            <a:extLst>
              <a:ext uri="{FF2B5EF4-FFF2-40B4-BE49-F238E27FC236}">
                <a16:creationId xmlns:a16="http://schemas.microsoft.com/office/drawing/2014/main" id="{888B7F03-C4F1-4EFC-9F72-69F0A3502ABE}"/>
              </a:ext>
            </a:extLst>
          </p:cNvPr>
          <p:cNvSpPr txBox="1"/>
          <p:nvPr/>
        </p:nvSpPr>
        <p:spPr>
          <a:xfrm>
            <a:off x="363381" y="3503156"/>
            <a:ext cx="10782514" cy="707886"/>
          </a:xfrm>
          <a:prstGeom prst="rect">
            <a:avLst/>
          </a:prstGeom>
          <a:noFill/>
        </p:spPr>
        <p:txBody>
          <a:bodyPr wrap="square" rtlCol="0">
            <a:spAutoFit/>
          </a:bodyPr>
          <a:lstStyle/>
          <a:p>
            <a:r>
              <a:rPr lang="es-ES" sz="2000" dirty="0">
                <a:solidFill>
                  <a:schemeClr val="accent1"/>
                </a:solidFill>
                <a:latin typeface="Montserrat" pitchFamily="2" charset="0"/>
              </a:rPr>
              <a:t>¿Debe incluirse todas las modalidades de selección en el Plan Anual de Adquisiciones?</a:t>
            </a:r>
            <a:endParaRPr lang="es-CO" sz="2000" dirty="0">
              <a:solidFill>
                <a:schemeClr val="accent1"/>
              </a:solidFill>
              <a:latin typeface="Montserrat" pitchFamily="2" charset="0"/>
            </a:endParaRPr>
          </a:p>
        </p:txBody>
      </p:sp>
      <p:sp>
        <p:nvSpPr>
          <p:cNvPr id="2" name="object 4">
            <a:extLst>
              <a:ext uri="{FF2B5EF4-FFF2-40B4-BE49-F238E27FC236}">
                <a16:creationId xmlns:a16="http://schemas.microsoft.com/office/drawing/2014/main" id="{838B8562-FE59-B9A4-2970-89D8424EB826}"/>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sz="1600"/>
          </a:p>
        </p:txBody>
      </p:sp>
      <p:grpSp>
        <p:nvGrpSpPr>
          <p:cNvPr id="3" name="object 5">
            <a:extLst>
              <a:ext uri="{FF2B5EF4-FFF2-40B4-BE49-F238E27FC236}">
                <a16:creationId xmlns:a16="http://schemas.microsoft.com/office/drawing/2014/main" id="{8A95CF8C-D7D9-79A4-4178-11AB865EACE1}"/>
              </a:ext>
            </a:extLst>
          </p:cNvPr>
          <p:cNvGrpSpPr/>
          <p:nvPr/>
        </p:nvGrpSpPr>
        <p:grpSpPr>
          <a:xfrm>
            <a:off x="4495" y="6780549"/>
            <a:ext cx="12184380" cy="76200"/>
            <a:chOff x="4495" y="6780549"/>
            <a:chExt cx="12184380" cy="76200"/>
          </a:xfrm>
        </p:grpSpPr>
        <p:sp>
          <p:nvSpPr>
            <p:cNvPr id="4" name="object 6">
              <a:extLst>
                <a:ext uri="{FF2B5EF4-FFF2-40B4-BE49-F238E27FC236}">
                  <a16:creationId xmlns:a16="http://schemas.microsoft.com/office/drawing/2014/main" id="{E25FBB6C-4AE4-74D0-E7A3-CBC440A7C04D}"/>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sz="1600"/>
            </a:p>
          </p:txBody>
        </p:sp>
        <p:sp>
          <p:nvSpPr>
            <p:cNvPr id="5" name="object 7">
              <a:extLst>
                <a:ext uri="{FF2B5EF4-FFF2-40B4-BE49-F238E27FC236}">
                  <a16:creationId xmlns:a16="http://schemas.microsoft.com/office/drawing/2014/main" id="{18D9811C-0E14-93FF-697C-9CF56A8DA38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sz="1600"/>
            </a:p>
          </p:txBody>
        </p:sp>
        <p:sp>
          <p:nvSpPr>
            <p:cNvPr id="6" name="object 8">
              <a:extLst>
                <a:ext uri="{FF2B5EF4-FFF2-40B4-BE49-F238E27FC236}">
                  <a16:creationId xmlns:a16="http://schemas.microsoft.com/office/drawing/2014/main" id="{F7EB7F27-C0CF-C9BC-BF37-5F5392ABA63B}"/>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sz="1600"/>
            </a:p>
          </p:txBody>
        </p:sp>
      </p:grpSp>
      <p:grpSp>
        <p:nvGrpSpPr>
          <p:cNvPr id="7" name="object 9">
            <a:extLst>
              <a:ext uri="{FF2B5EF4-FFF2-40B4-BE49-F238E27FC236}">
                <a16:creationId xmlns:a16="http://schemas.microsoft.com/office/drawing/2014/main" id="{062F62F9-7CF4-7107-16C2-C197A370D539}"/>
              </a:ext>
            </a:extLst>
          </p:cNvPr>
          <p:cNvGrpSpPr/>
          <p:nvPr/>
        </p:nvGrpSpPr>
        <p:grpSpPr>
          <a:xfrm>
            <a:off x="293905" y="212773"/>
            <a:ext cx="810260" cy="67310"/>
            <a:chOff x="1268266" y="510608"/>
            <a:chExt cx="810260" cy="67310"/>
          </a:xfrm>
        </p:grpSpPr>
        <p:sp>
          <p:nvSpPr>
            <p:cNvPr id="8" name="object 10">
              <a:extLst>
                <a:ext uri="{FF2B5EF4-FFF2-40B4-BE49-F238E27FC236}">
                  <a16:creationId xmlns:a16="http://schemas.microsoft.com/office/drawing/2014/main" id="{0AFB2E7A-39B5-8780-DE9A-01B2DB117F9C}"/>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sz="1600"/>
            </a:p>
          </p:txBody>
        </p:sp>
        <p:sp>
          <p:nvSpPr>
            <p:cNvPr id="9" name="object 11">
              <a:extLst>
                <a:ext uri="{FF2B5EF4-FFF2-40B4-BE49-F238E27FC236}">
                  <a16:creationId xmlns:a16="http://schemas.microsoft.com/office/drawing/2014/main" id="{6C06F4FD-4477-0910-D0BA-033E37C9ED0C}"/>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sz="1600"/>
            </a:p>
          </p:txBody>
        </p:sp>
        <p:sp>
          <p:nvSpPr>
            <p:cNvPr id="15" name="object 12">
              <a:extLst>
                <a:ext uri="{FF2B5EF4-FFF2-40B4-BE49-F238E27FC236}">
                  <a16:creationId xmlns:a16="http://schemas.microsoft.com/office/drawing/2014/main" id="{B753A3F1-D3E7-6B69-694B-BE4D5A342D77}"/>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sz="1600"/>
            </a:p>
          </p:txBody>
        </p:sp>
      </p:grpSp>
    </p:spTree>
    <p:extLst>
      <p:ext uri="{BB962C8B-B14F-4D97-AF65-F5344CB8AC3E}">
        <p14:creationId xmlns:p14="http://schemas.microsoft.com/office/powerpoint/2010/main" val="3983237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A32A6BCB-6986-3449-A6FA-D1069CB5C000}"/>
              </a:ext>
            </a:extLst>
          </p:cNvPr>
          <p:cNvSpPr txBox="1"/>
          <p:nvPr/>
        </p:nvSpPr>
        <p:spPr>
          <a:xfrm>
            <a:off x="2698864" y="1250483"/>
            <a:ext cx="2016899" cy="1631216"/>
          </a:xfrm>
          <a:prstGeom prst="rect">
            <a:avLst/>
          </a:prstGeom>
          <a:noFill/>
        </p:spPr>
        <p:txBody>
          <a:bodyPr wrap="none" rtlCol="0">
            <a:spAutoFit/>
          </a:bodyPr>
          <a:lstStyle/>
          <a:p>
            <a:r>
              <a:rPr lang="es-CO" sz="10000" b="1" spc="-150" dirty="0">
                <a:solidFill>
                  <a:schemeClr val="bg1"/>
                </a:solidFill>
                <a:latin typeface="Work Sans" pitchFamily="2" charset="77"/>
              </a:rPr>
              <a:t>02.</a:t>
            </a:r>
          </a:p>
        </p:txBody>
      </p:sp>
      <p:sp>
        <p:nvSpPr>
          <p:cNvPr id="9" name="CuadroTexto 8">
            <a:extLst>
              <a:ext uri="{FF2B5EF4-FFF2-40B4-BE49-F238E27FC236}">
                <a16:creationId xmlns:a16="http://schemas.microsoft.com/office/drawing/2014/main" id="{8C61EC61-D808-154F-915A-69A06BC543A0}"/>
              </a:ext>
            </a:extLst>
          </p:cNvPr>
          <p:cNvSpPr txBox="1"/>
          <p:nvPr/>
        </p:nvSpPr>
        <p:spPr>
          <a:xfrm>
            <a:off x="1220415" y="2652863"/>
            <a:ext cx="9751169" cy="523220"/>
          </a:xfrm>
          <a:prstGeom prst="rect">
            <a:avLst/>
          </a:prstGeom>
          <a:noFill/>
        </p:spPr>
        <p:txBody>
          <a:bodyPr wrap="square" rtlCol="0">
            <a:spAutoFit/>
          </a:bodyPr>
          <a:lstStyle/>
          <a:p>
            <a:pPr lvl="0" algn="ctr"/>
            <a:r>
              <a:rPr lang="es-ES" sz="2800" b="1" kern="0" dirty="0">
                <a:solidFill>
                  <a:schemeClr val="accent1"/>
                </a:solidFill>
                <a:latin typeface="Montserrat" pitchFamily="2" charset="0"/>
                <a:ea typeface="Work Sans" charset="0"/>
                <a:cs typeface="Work Sans" charset="0"/>
              </a:rPr>
              <a:t>PLAN ANUAL DE ADQUISICIONES EN EL MADR</a:t>
            </a:r>
          </a:p>
        </p:txBody>
      </p:sp>
      <p:sp>
        <p:nvSpPr>
          <p:cNvPr id="10" name="CuadroTexto 9">
            <a:extLst>
              <a:ext uri="{FF2B5EF4-FFF2-40B4-BE49-F238E27FC236}">
                <a16:creationId xmlns:a16="http://schemas.microsoft.com/office/drawing/2014/main" id="{6150CAE4-B43C-8441-9B97-2DA67253350D}"/>
              </a:ext>
            </a:extLst>
          </p:cNvPr>
          <p:cNvSpPr txBox="1"/>
          <p:nvPr/>
        </p:nvSpPr>
        <p:spPr>
          <a:xfrm>
            <a:off x="670680" y="244226"/>
            <a:ext cx="2775375" cy="292388"/>
          </a:xfrm>
          <a:prstGeom prst="rect">
            <a:avLst/>
          </a:prstGeom>
          <a:noFill/>
        </p:spPr>
        <p:txBody>
          <a:bodyPr wrap="none" rtlCol="0">
            <a:spAutoFit/>
          </a:bodyPr>
          <a:lstStyle/>
          <a:p>
            <a:r>
              <a:rPr lang="es-CO" sz="1300" dirty="0">
                <a:solidFill>
                  <a:prstClr val="white"/>
                </a:solidFill>
                <a:ea typeface="Calibri" charset="0"/>
                <a:cs typeface="Calibri" charset="0"/>
              </a:rPr>
              <a:t>Proyecto apoyo a Alianzas Productivas</a:t>
            </a:r>
          </a:p>
        </p:txBody>
      </p:sp>
      <p:sp>
        <p:nvSpPr>
          <p:cNvPr id="11" name="CuadroTexto 10">
            <a:extLst>
              <a:ext uri="{FF2B5EF4-FFF2-40B4-BE49-F238E27FC236}">
                <a16:creationId xmlns:a16="http://schemas.microsoft.com/office/drawing/2014/main" id="{66F15C5E-8F22-D646-B4BC-06B0F6270F37}"/>
              </a:ext>
            </a:extLst>
          </p:cNvPr>
          <p:cNvSpPr txBox="1"/>
          <p:nvPr/>
        </p:nvSpPr>
        <p:spPr>
          <a:xfrm>
            <a:off x="4149290" y="244226"/>
            <a:ext cx="3113032" cy="292388"/>
          </a:xfrm>
          <a:prstGeom prst="rect">
            <a:avLst/>
          </a:prstGeom>
          <a:noFill/>
        </p:spPr>
        <p:txBody>
          <a:bodyPr wrap="none" rtlCol="0">
            <a:spAutoFit/>
          </a:bodyPr>
          <a:lstStyle/>
          <a:p>
            <a:r>
              <a:rPr lang="es-CO" sz="1300" dirty="0">
                <a:solidFill>
                  <a:schemeClr val="bg1"/>
                </a:solidFill>
              </a:rPr>
              <a:t>Ministerio de Agricultura y Desarrollo Rural</a:t>
            </a:r>
          </a:p>
        </p:txBody>
      </p:sp>
      <p:sp>
        <p:nvSpPr>
          <p:cNvPr id="12" name="CuadroTexto 11">
            <a:extLst>
              <a:ext uri="{FF2B5EF4-FFF2-40B4-BE49-F238E27FC236}">
                <a16:creationId xmlns:a16="http://schemas.microsoft.com/office/drawing/2014/main" id="{BA2FC421-53AD-6A42-A8EB-393D30580CE1}"/>
              </a:ext>
            </a:extLst>
          </p:cNvPr>
          <p:cNvSpPr txBox="1"/>
          <p:nvPr/>
        </p:nvSpPr>
        <p:spPr>
          <a:xfrm>
            <a:off x="7965557" y="236909"/>
            <a:ext cx="2329036" cy="292388"/>
          </a:xfrm>
          <a:prstGeom prst="rect">
            <a:avLst/>
          </a:prstGeom>
          <a:noFill/>
        </p:spPr>
        <p:txBody>
          <a:bodyPr wrap="none" rtlCol="0">
            <a:spAutoFit/>
          </a:bodyPr>
          <a:lstStyle/>
          <a:p>
            <a:r>
              <a:rPr lang="es-CO" sz="1300">
                <a:solidFill>
                  <a:schemeClr val="bg1"/>
                </a:solidFill>
              </a:rPr>
              <a:t>Lectura del acta anterior CIN 66</a:t>
            </a:r>
            <a:endParaRPr lang="es-CO" sz="1300" dirty="0">
              <a:solidFill>
                <a:schemeClr val="bg1"/>
              </a:solidFill>
            </a:endParaRPr>
          </a:p>
        </p:txBody>
      </p:sp>
      <p:sp>
        <p:nvSpPr>
          <p:cNvPr id="2" name="object 4">
            <a:extLst>
              <a:ext uri="{FF2B5EF4-FFF2-40B4-BE49-F238E27FC236}">
                <a16:creationId xmlns:a16="http://schemas.microsoft.com/office/drawing/2014/main" id="{E1D86D3B-A23A-EAAB-3930-47EBEAFA4CE0}"/>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3" name="object 5">
            <a:extLst>
              <a:ext uri="{FF2B5EF4-FFF2-40B4-BE49-F238E27FC236}">
                <a16:creationId xmlns:a16="http://schemas.microsoft.com/office/drawing/2014/main" id="{C0619A3C-4987-1EE2-510A-08044748E80A}"/>
              </a:ext>
            </a:extLst>
          </p:cNvPr>
          <p:cNvGrpSpPr/>
          <p:nvPr/>
        </p:nvGrpSpPr>
        <p:grpSpPr>
          <a:xfrm>
            <a:off x="4495" y="6780549"/>
            <a:ext cx="12184380" cy="76200"/>
            <a:chOff x="4495" y="6780549"/>
            <a:chExt cx="12184380" cy="76200"/>
          </a:xfrm>
        </p:grpSpPr>
        <p:sp>
          <p:nvSpPr>
            <p:cNvPr id="4" name="object 6">
              <a:extLst>
                <a:ext uri="{FF2B5EF4-FFF2-40B4-BE49-F238E27FC236}">
                  <a16:creationId xmlns:a16="http://schemas.microsoft.com/office/drawing/2014/main" id="{8802D009-6551-3B60-8003-C3E9B9EF4933}"/>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5" name="object 7">
              <a:extLst>
                <a:ext uri="{FF2B5EF4-FFF2-40B4-BE49-F238E27FC236}">
                  <a16:creationId xmlns:a16="http://schemas.microsoft.com/office/drawing/2014/main" id="{E1DBB28F-06C0-6DD4-CB2B-4117D5777679}"/>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6" name="object 8">
              <a:extLst>
                <a:ext uri="{FF2B5EF4-FFF2-40B4-BE49-F238E27FC236}">
                  <a16:creationId xmlns:a16="http://schemas.microsoft.com/office/drawing/2014/main" id="{466414FE-2B39-5CE3-A1E8-1E87524FF54F}"/>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7" name="object 9">
            <a:extLst>
              <a:ext uri="{FF2B5EF4-FFF2-40B4-BE49-F238E27FC236}">
                <a16:creationId xmlns:a16="http://schemas.microsoft.com/office/drawing/2014/main" id="{AAD8C00B-9D59-22AA-49F0-8CBA94F1D174}"/>
              </a:ext>
            </a:extLst>
          </p:cNvPr>
          <p:cNvGrpSpPr/>
          <p:nvPr/>
        </p:nvGrpSpPr>
        <p:grpSpPr>
          <a:xfrm>
            <a:off x="293905" y="212773"/>
            <a:ext cx="810260" cy="67310"/>
            <a:chOff x="1268266" y="510608"/>
            <a:chExt cx="810260" cy="67310"/>
          </a:xfrm>
        </p:grpSpPr>
        <p:sp>
          <p:nvSpPr>
            <p:cNvPr id="13" name="object 10">
              <a:extLst>
                <a:ext uri="{FF2B5EF4-FFF2-40B4-BE49-F238E27FC236}">
                  <a16:creationId xmlns:a16="http://schemas.microsoft.com/office/drawing/2014/main" id="{D314AB87-B759-B52C-E43F-0DE7DB6C8207}"/>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4" name="object 11">
              <a:extLst>
                <a:ext uri="{FF2B5EF4-FFF2-40B4-BE49-F238E27FC236}">
                  <a16:creationId xmlns:a16="http://schemas.microsoft.com/office/drawing/2014/main" id="{0E9908BD-557C-4C09-4EB3-1E6C2ADF5841}"/>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5" name="object 12">
              <a:extLst>
                <a:ext uri="{FF2B5EF4-FFF2-40B4-BE49-F238E27FC236}">
                  <a16:creationId xmlns:a16="http://schemas.microsoft.com/office/drawing/2014/main" id="{27D838F7-F904-9406-7953-5A6AE6445D0B}"/>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99961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39859359-D35B-3B4A-9B7A-4F41EF0AFBA5}"/>
              </a:ext>
            </a:extLst>
          </p:cNvPr>
          <p:cNvSpPr txBox="1"/>
          <p:nvPr/>
        </p:nvSpPr>
        <p:spPr>
          <a:xfrm>
            <a:off x="431226" y="987451"/>
            <a:ext cx="2951449" cy="400110"/>
          </a:xfrm>
          <a:prstGeom prst="rect">
            <a:avLst/>
          </a:prstGeom>
          <a:noFill/>
        </p:spPr>
        <p:txBody>
          <a:bodyPr wrap="none" rtlCol="0">
            <a:spAutoFit/>
          </a:bodyPr>
          <a:lstStyle/>
          <a:p>
            <a:r>
              <a:rPr lang="es-ES" sz="2000" dirty="0">
                <a:solidFill>
                  <a:schemeClr val="accent1"/>
                </a:solidFill>
                <a:latin typeface="Montserrat" pitchFamily="2" charset="0"/>
              </a:rPr>
              <a:t>¿Cómo se construyó?</a:t>
            </a:r>
            <a:endParaRPr lang="es-CO" sz="2000" dirty="0">
              <a:solidFill>
                <a:schemeClr val="accent1"/>
              </a:solidFill>
              <a:latin typeface="Montserrat" pitchFamily="2" charset="0"/>
            </a:endParaRPr>
          </a:p>
        </p:txBody>
      </p:sp>
      <p:sp>
        <p:nvSpPr>
          <p:cNvPr id="17" name="CuadroTexto 21">
            <a:extLst>
              <a:ext uri="{FF2B5EF4-FFF2-40B4-BE49-F238E27FC236}">
                <a16:creationId xmlns:a16="http://schemas.microsoft.com/office/drawing/2014/main" id="{2EA9CC7B-4CAF-8649-8908-131DFB22FEC7}"/>
              </a:ext>
            </a:extLst>
          </p:cNvPr>
          <p:cNvSpPr txBox="1"/>
          <p:nvPr/>
        </p:nvSpPr>
        <p:spPr>
          <a:xfrm>
            <a:off x="431226" y="1422018"/>
            <a:ext cx="11534714" cy="738664"/>
          </a:xfrm>
          <a:prstGeom prst="rect">
            <a:avLst/>
          </a:prstGeom>
          <a:noFill/>
        </p:spPr>
        <p:txBody>
          <a:bodyPr wrap="square" rtlCol="0">
            <a:spAutoFit/>
          </a:bodyPr>
          <a:lstStyle/>
          <a:p>
            <a:pPr algn="just"/>
            <a:r>
              <a:rPr lang="es-ES" sz="1400" dirty="0">
                <a:latin typeface="Montserrat" pitchFamily="2" charset="0"/>
                <a:ea typeface="Work Sans" charset="0"/>
                <a:cs typeface="Work Sans" charset="0"/>
              </a:rPr>
              <a:t>Se delegó un equipo interdisciplinario con representantes de todas las áreas del Ministerio de Agricultura y Desarrollo Rural, encargado de consolidar la información de necesidades de contratación para la vigencia 2023. Una vez aprobado el documento se procedió a la publicación del mismo en la plataforma SECOP II.</a:t>
            </a:r>
            <a:endParaRPr lang="es-CO" sz="1400" dirty="0">
              <a:latin typeface="Montserrat" pitchFamily="2" charset="0"/>
              <a:ea typeface="Work Sans" charset="0"/>
              <a:cs typeface="Work Sans" charset="0"/>
            </a:endParaRPr>
          </a:p>
        </p:txBody>
      </p:sp>
      <p:sp>
        <p:nvSpPr>
          <p:cNvPr id="13" name="CuadroTexto 21">
            <a:extLst>
              <a:ext uri="{FF2B5EF4-FFF2-40B4-BE49-F238E27FC236}">
                <a16:creationId xmlns:a16="http://schemas.microsoft.com/office/drawing/2014/main" id="{73445A81-7EF4-42B3-8D53-286C44694F40}"/>
              </a:ext>
            </a:extLst>
          </p:cNvPr>
          <p:cNvSpPr txBox="1"/>
          <p:nvPr/>
        </p:nvSpPr>
        <p:spPr>
          <a:xfrm>
            <a:off x="431226" y="2937610"/>
            <a:ext cx="11534714" cy="307777"/>
          </a:xfrm>
          <a:prstGeom prst="rect">
            <a:avLst/>
          </a:prstGeom>
          <a:noFill/>
        </p:spPr>
        <p:txBody>
          <a:bodyPr wrap="square" rtlCol="0">
            <a:spAutoFit/>
          </a:bodyPr>
          <a:lstStyle/>
          <a:p>
            <a:pPr algn="just"/>
            <a:r>
              <a:rPr lang="es-ES" sz="1400" dirty="0">
                <a:latin typeface="Montserrat" pitchFamily="2" charset="0"/>
                <a:ea typeface="Work Sans" charset="0"/>
                <a:cs typeface="Work Sans" charset="0"/>
              </a:rPr>
              <a:t>El Plan Anual de Adquisiciones de la entidad se encuentra en la versión número 5.</a:t>
            </a:r>
            <a:endParaRPr lang="es-CO" sz="1400" dirty="0">
              <a:latin typeface="Montserrat" pitchFamily="2" charset="0"/>
              <a:ea typeface="Work Sans" charset="0"/>
              <a:cs typeface="Work Sans" charset="0"/>
            </a:endParaRPr>
          </a:p>
        </p:txBody>
      </p:sp>
      <p:sp>
        <p:nvSpPr>
          <p:cNvPr id="14" name="CuadroTexto 13">
            <a:extLst>
              <a:ext uri="{FF2B5EF4-FFF2-40B4-BE49-F238E27FC236}">
                <a16:creationId xmlns:a16="http://schemas.microsoft.com/office/drawing/2014/main" id="{888B7F03-C4F1-4EFC-9F72-69F0A3502ABE}"/>
              </a:ext>
            </a:extLst>
          </p:cNvPr>
          <p:cNvSpPr txBox="1"/>
          <p:nvPr/>
        </p:nvSpPr>
        <p:spPr>
          <a:xfrm>
            <a:off x="431226" y="2491476"/>
            <a:ext cx="10782514" cy="400110"/>
          </a:xfrm>
          <a:prstGeom prst="rect">
            <a:avLst/>
          </a:prstGeom>
          <a:noFill/>
        </p:spPr>
        <p:txBody>
          <a:bodyPr wrap="square" rtlCol="0">
            <a:spAutoFit/>
          </a:bodyPr>
          <a:lstStyle/>
          <a:p>
            <a:r>
              <a:rPr lang="es-ES" sz="2000" dirty="0">
                <a:solidFill>
                  <a:schemeClr val="accent1"/>
                </a:solidFill>
                <a:latin typeface="Montserrat" pitchFamily="2" charset="0"/>
              </a:rPr>
              <a:t>¿En qué versión estamos del PAA?</a:t>
            </a:r>
            <a:endParaRPr lang="es-CO" sz="2000" dirty="0">
              <a:solidFill>
                <a:schemeClr val="accent1"/>
              </a:solidFill>
              <a:latin typeface="Montserrat" pitchFamily="2" charset="0"/>
            </a:endParaRPr>
          </a:p>
        </p:txBody>
      </p:sp>
      <p:sp>
        <p:nvSpPr>
          <p:cNvPr id="9" name="CuadroTexto 8">
            <a:extLst>
              <a:ext uri="{FF2B5EF4-FFF2-40B4-BE49-F238E27FC236}">
                <a16:creationId xmlns:a16="http://schemas.microsoft.com/office/drawing/2014/main" id="{411F8A5A-9EE4-4AC5-9FDB-934793C2A733}"/>
              </a:ext>
            </a:extLst>
          </p:cNvPr>
          <p:cNvSpPr txBox="1"/>
          <p:nvPr/>
        </p:nvSpPr>
        <p:spPr>
          <a:xfrm>
            <a:off x="431226" y="3571290"/>
            <a:ext cx="10782514" cy="400110"/>
          </a:xfrm>
          <a:prstGeom prst="rect">
            <a:avLst/>
          </a:prstGeom>
          <a:noFill/>
        </p:spPr>
        <p:txBody>
          <a:bodyPr wrap="square" rtlCol="0">
            <a:spAutoFit/>
          </a:bodyPr>
          <a:lstStyle/>
          <a:p>
            <a:r>
              <a:rPr lang="es-ES" sz="2000" dirty="0">
                <a:solidFill>
                  <a:schemeClr val="accent1"/>
                </a:solidFill>
                <a:latin typeface="Montserrat" pitchFamily="2" charset="0"/>
              </a:rPr>
              <a:t>¿Cómo modificar el PAA?</a:t>
            </a:r>
            <a:endParaRPr lang="es-CO" sz="2000" dirty="0">
              <a:solidFill>
                <a:schemeClr val="accent1"/>
              </a:solidFill>
              <a:latin typeface="Montserrat" pitchFamily="2" charset="0"/>
            </a:endParaRPr>
          </a:p>
        </p:txBody>
      </p:sp>
      <p:sp>
        <p:nvSpPr>
          <p:cNvPr id="15" name="CuadroTexto 21">
            <a:extLst>
              <a:ext uri="{FF2B5EF4-FFF2-40B4-BE49-F238E27FC236}">
                <a16:creationId xmlns:a16="http://schemas.microsoft.com/office/drawing/2014/main" id="{D3FC238C-AE41-41F7-8FF2-DE8BD107E361}"/>
              </a:ext>
            </a:extLst>
          </p:cNvPr>
          <p:cNvSpPr txBox="1"/>
          <p:nvPr/>
        </p:nvSpPr>
        <p:spPr>
          <a:xfrm>
            <a:off x="431226" y="4005888"/>
            <a:ext cx="11534714" cy="1815882"/>
          </a:xfrm>
          <a:prstGeom prst="rect">
            <a:avLst/>
          </a:prstGeom>
          <a:noFill/>
        </p:spPr>
        <p:txBody>
          <a:bodyPr wrap="square" rtlCol="0">
            <a:spAutoFit/>
          </a:bodyPr>
          <a:lstStyle/>
          <a:p>
            <a:pPr algn="just"/>
            <a:r>
              <a:rPr lang="es-ES" sz="1400" dirty="0">
                <a:latin typeface="Montserrat" pitchFamily="2" charset="0"/>
                <a:ea typeface="Work Sans" charset="0"/>
                <a:cs typeface="Work Sans" charset="0"/>
              </a:rPr>
              <a:t>El Grupo de Contratación tendrá un enlace quien servirá de apoyo para la consolidación de las modificaciones a las que haya lugar, las cuales se proponen realizar en las siguientes fechas: </a:t>
            </a:r>
          </a:p>
          <a:p>
            <a:pPr algn="just"/>
            <a:endParaRPr lang="es-ES" sz="1400" dirty="0">
              <a:latin typeface="Montserrat" pitchFamily="2" charset="0"/>
              <a:ea typeface="Work Sans" charset="0"/>
              <a:cs typeface="Work Sans" charset="0"/>
            </a:endParaRPr>
          </a:p>
          <a:p>
            <a:pPr algn="just"/>
            <a:r>
              <a:rPr lang="es-ES" sz="1400" dirty="0">
                <a:latin typeface="Montserrat" pitchFamily="2" charset="0"/>
                <a:ea typeface="Work Sans" charset="0"/>
                <a:cs typeface="Work Sans" charset="0"/>
              </a:rPr>
              <a:t>Versión 6: 30 de enero 2023</a:t>
            </a:r>
          </a:p>
          <a:p>
            <a:pPr algn="just"/>
            <a:r>
              <a:rPr lang="es-ES" sz="1400" dirty="0">
                <a:latin typeface="Montserrat" pitchFamily="2" charset="0"/>
                <a:ea typeface="Work Sans" charset="0"/>
                <a:cs typeface="Work Sans" charset="0"/>
              </a:rPr>
              <a:t>Versión 7: 30 de julio 2023</a:t>
            </a:r>
          </a:p>
          <a:p>
            <a:pPr algn="just"/>
            <a:r>
              <a:rPr lang="es-ES" sz="1400" dirty="0">
                <a:latin typeface="Montserrat" pitchFamily="2" charset="0"/>
                <a:ea typeface="Work Sans" charset="0"/>
                <a:cs typeface="Work Sans" charset="0"/>
              </a:rPr>
              <a:t>Versión 8: Septiembre 2023</a:t>
            </a:r>
          </a:p>
          <a:p>
            <a:pPr algn="just"/>
            <a:endParaRPr lang="es-ES" sz="1400" dirty="0">
              <a:latin typeface="Montserrat" pitchFamily="2" charset="0"/>
              <a:ea typeface="Work Sans" charset="0"/>
              <a:cs typeface="Work Sans" charset="0"/>
            </a:endParaRPr>
          </a:p>
          <a:p>
            <a:pPr algn="just"/>
            <a:r>
              <a:rPr lang="es-CO" sz="1400" dirty="0">
                <a:latin typeface="Montserrat" pitchFamily="2" charset="0"/>
                <a:ea typeface="Work Sans" charset="0"/>
                <a:cs typeface="Work Sans" charset="0"/>
              </a:rPr>
              <a:t>Si se requieren realizar modificaciones extraordinarias se podrá evaluar el caso en particular.</a:t>
            </a:r>
            <a:endParaRPr lang="es-ES" sz="1400" dirty="0">
              <a:latin typeface="Montserrat" pitchFamily="2" charset="0"/>
              <a:ea typeface="Work Sans" charset="0"/>
              <a:cs typeface="Work Sans" charset="0"/>
            </a:endParaRPr>
          </a:p>
        </p:txBody>
      </p:sp>
      <p:sp>
        <p:nvSpPr>
          <p:cNvPr id="2" name="object 4">
            <a:extLst>
              <a:ext uri="{FF2B5EF4-FFF2-40B4-BE49-F238E27FC236}">
                <a16:creationId xmlns:a16="http://schemas.microsoft.com/office/drawing/2014/main" id="{96AA1A80-A37C-C765-1811-7F0195C31A40}"/>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sz="1600"/>
          </a:p>
        </p:txBody>
      </p:sp>
      <p:grpSp>
        <p:nvGrpSpPr>
          <p:cNvPr id="3" name="object 5">
            <a:extLst>
              <a:ext uri="{FF2B5EF4-FFF2-40B4-BE49-F238E27FC236}">
                <a16:creationId xmlns:a16="http://schemas.microsoft.com/office/drawing/2014/main" id="{14053BB6-8AF1-ADEE-025E-D59E41F6EA78}"/>
              </a:ext>
            </a:extLst>
          </p:cNvPr>
          <p:cNvGrpSpPr/>
          <p:nvPr/>
        </p:nvGrpSpPr>
        <p:grpSpPr>
          <a:xfrm>
            <a:off x="4495" y="6780549"/>
            <a:ext cx="12184380" cy="76200"/>
            <a:chOff x="4495" y="6780549"/>
            <a:chExt cx="12184380" cy="76200"/>
          </a:xfrm>
        </p:grpSpPr>
        <p:sp>
          <p:nvSpPr>
            <p:cNvPr id="4" name="object 6">
              <a:extLst>
                <a:ext uri="{FF2B5EF4-FFF2-40B4-BE49-F238E27FC236}">
                  <a16:creationId xmlns:a16="http://schemas.microsoft.com/office/drawing/2014/main" id="{41483F5B-6638-9C9E-127E-50F8D4AEF463}"/>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sz="1600"/>
            </a:p>
          </p:txBody>
        </p:sp>
        <p:sp>
          <p:nvSpPr>
            <p:cNvPr id="5" name="object 7">
              <a:extLst>
                <a:ext uri="{FF2B5EF4-FFF2-40B4-BE49-F238E27FC236}">
                  <a16:creationId xmlns:a16="http://schemas.microsoft.com/office/drawing/2014/main" id="{F000BC24-314F-5168-A16B-45755F8EA64A}"/>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sz="1600"/>
            </a:p>
          </p:txBody>
        </p:sp>
        <p:sp>
          <p:nvSpPr>
            <p:cNvPr id="6" name="object 8">
              <a:extLst>
                <a:ext uri="{FF2B5EF4-FFF2-40B4-BE49-F238E27FC236}">
                  <a16:creationId xmlns:a16="http://schemas.microsoft.com/office/drawing/2014/main" id="{8DCD9417-4800-E390-81C7-37BE050E4F3F}"/>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sz="1600"/>
            </a:p>
          </p:txBody>
        </p:sp>
      </p:grpSp>
      <p:grpSp>
        <p:nvGrpSpPr>
          <p:cNvPr id="7" name="object 9">
            <a:extLst>
              <a:ext uri="{FF2B5EF4-FFF2-40B4-BE49-F238E27FC236}">
                <a16:creationId xmlns:a16="http://schemas.microsoft.com/office/drawing/2014/main" id="{34AD8E2C-0DB6-DCC7-8A1C-6479C66E2A0D}"/>
              </a:ext>
            </a:extLst>
          </p:cNvPr>
          <p:cNvGrpSpPr/>
          <p:nvPr/>
        </p:nvGrpSpPr>
        <p:grpSpPr>
          <a:xfrm>
            <a:off x="293905" y="212773"/>
            <a:ext cx="810260" cy="67310"/>
            <a:chOff x="1268266" y="510608"/>
            <a:chExt cx="810260" cy="67310"/>
          </a:xfrm>
        </p:grpSpPr>
        <p:sp>
          <p:nvSpPr>
            <p:cNvPr id="8" name="object 10">
              <a:extLst>
                <a:ext uri="{FF2B5EF4-FFF2-40B4-BE49-F238E27FC236}">
                  <a16:creationId xmlns:a16="http://schemas.microsoft.com/office/drawing/2014/main" id="{63A0513A-8FD3-0576-A7AE-F7584BC1BFB8}"/>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sz="1600"/>
            </a:p>
          </p:txBody>
        </p:sp>
        <p:sp>
          <p:nvSpPr>
            <p:cNvPr id="18" name="object 11">
              <a:extLst>
                <a:ext uri="{FF2B5EF4-FFF2-40B4-BE49-F238E27FC236}">
                  <a16:creationId xmlns:a16="http://schemas.microsoft.com/office/drawing/2014/main" id="{7A686E59-C07F-C06A-017E-2465807A5DC9}"/>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sz="1600"/>
            </a:p>
          </p:txBody>
        </p:sp>
        <p:sp>
          <p:nvSpPr>
            <p:cNvPr id="19" name="object 12">
              <a:extLst>
                <a:ext uri="{FF2B5EF4-FFF2-40B4-BE49-F238E27FC236}">
                  <a16:creationId xmlns:a16="http://schemas.microsoft.com/office/drawing/2014/main" id="{BBB3BFF8-BC82-24C6-4A7F-1074F5EC723A}"/>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sz="1600"/>
            </a:p>
          </p:txBody>
        </p:sp>
      </p:grpSp>
    </p:spTree>
    <p:extLst>
      <p:ext uri="{BB962C8B-B14F-4D97-AF65-F5344CB8AC3E}">
        <p14:creationId xmlns:p14="http://schemas.microsoft.com/office/powerpoint/2010/main" val="2885487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191271"/>
            <a:ext cx="10002597" cy="2000548"/>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pPr marL="263525"/>
            <a:r>
              <a:rPr lang="es-MX" sz="2800" dirty="0">
                <a:effectLst/>
                <a:ea typeface="Calibri" panose="020F0502020204030204" pitchFamily="34" charset="0"/>
              </a:rPr>
              <a:t>4.10. Plan Estratégico Tecnologías de la Información y Comunicaciones </a:t>
            </a:r>
            <a:r>
              <a:rPr lang="es-MX" sz="2800" b="0" dirty="0">
                <a:effectLst/>
                <a:ea typeface="Calibri" panose="020F0502020204030204" pitchFamily="34" charset="0"/>
              </a:rPr>
              <a:t>– </a:t>
            </a:r>
          </a:p>
          <a:p>
            <a:pPr marL="263525"/>
            <a:endParaRPr lang="es-MX" b="0" dirty="0">
              <a:ea typeface="Calibri" panose="020F0502020204030204" pitchFamily="34" charset="0"/>
            </a:endParaRPr>
          </a:p>
          <a:p>
            <a:pPr marL="263525"/>
            <a:r>
              <a:rPr lang="es-MX" sz="2000" dirty="0">
                <a:solidFill>
                  <a:schemeClr val="tx1"/>
                </a:solidFill>
                <a:effectLst/>
                <a:ea typeface="Calibri" panose="020F0502020204030204" pitchFamily="34" charset="0"/>
              </a:rPr>
              <a:t>Adriana María Jaramillo Pinzón</a:t>
            </a:r>
            <a:endParaRPr lang="es-MX" dirty="0">
              <a:ea typeface="Calibri" panose="020F0502020204030204" pitchFamily="34" charset="0"/>
            </a:endParaRPr>
          </a:p>
          <a:p>
            <a:pPr marL="263525"/>
            <a:r>
              <a:rPr lang="es-MX" sz="2000" b="0" dirty="0">
                <a:solidFill>
                  <a:schemeClr val="tx1"/>
                </a:solidFill>
                <a:effectLst/>
                <a:ea typeface="Calibri" panose="020F0502020204030204" pitchFamily="34" charset="0"/>
              </a:rPr>
              <a:t>Oficina de Tecnología de la Información y las Comunicaciones </a:t>
            </a:r>
            <a:endParaRPr lang="es-CO" sz="2000" b="0" dirty="0">
              <a:solidFill>
                <a:schemeClr val="tx1"/>
              </a:solidFill>
              <a:effectLst/>
              <a:ea typeface="Calibri" panose="020F0502020204030204" pitchFamily="34" charset="0"/>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9000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4495" y="6780549"/>
            <a:ext cx="12184380" cy="76200"/>
            <a:chOff x="4495" y="6780549"/>
            <a:chExt cx="12184380" cy="76200"/>
          </a:xfrm>
        </p:grpSpPr>
        <p:sp>
          <p:nvSpPr>
            <p:cNvPr id="6" name="object 6"/>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p:cNvGrpSpPr/>
          <p:nvPr/>
        </p:nvGrpSpPr>
        <p:grpSpPr>
          <a:xfrm>
            <a:off x="293905" y="212773"/>
            <a:ext cx="810260" cy="67310"/>
            <a:chOff x="1268266" y="510608"/>
            <a:chExt cx="810260" cy="67310"/>
          </a:xfrm>
        </p:grpSpPr>
        <p:sp>
          <p:nvSpPr>
            <p:cNvPr id="10" name="object 10"/>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graphicFrame>
        <p:nvGraphicFramePr>
          <p:cNvPr id="3" name="Tabla 2">
            <a:extLst>
              <a:ext uri="{FF2B5EF4-FFF2-40B4-BE49-F238E27FC236}">
                <a16:creationId xmlns:a16="http://schemas.microsoft.com/office/drawing/2014/main" id="{4F49DE9E-751A-7D6E-DB0D-714368D638F1}"/>
              </a:ext>
            </a:extLst>
          </p:cNvPr>
          <p:cNvGraphicFramePr>
            <a:graphicFrameLocks noGrp="1"/>
          </p:cNvGraphicFramePr>
          <p:nvPr/>
        </p:nvGraphicFramePr>
        <p:xfrm>
          <a:off x="4152335" y="5665772"/>
          <a:ext cx="3467100" cy="952500"/>
        </p:xfrm>
        <a:graphic>
          <a:graphicData uri="http://schemas.openxmlformats.org/drawingml/2006/table">
            <a:tbl>
              <a:tblPr/>
              <a:tblGrid>
                <a:gridCol w="939800">
                  <a:extLst>
                    <a:ext uri="{9D8B030D-6E8A-4147-A177-3AD203B41FA5}">
                      <a16:colId xmlns:a16="http://schemas.microsoft.com/office/drawing/2014/main" val="472915398"/>
                    </a:ext>
                  </a:extLst>
                </a:gridCol>
                <a:gridCol w="1638300">
                  <a:extLst>
                    <a:ext uri="{9D8B030D-6E8A-4147-A177-3AD203B41FA5}">
                      <a16:colId xmlns:a16="http://schemas.microsoft.com/office/drawing/2014/main" val="1839302038"/>
                    </a:ext>
                  </a:extLst>
                </a:gridCol>
                <a:gridCol w="889000">
                  <a:extLst>
                    <a:ext uri="{9D8B030D-6E8A-4147-A177-3AD203B41FA5}">
                      <a16:colId xmlns:a16="http://schemas.microsoft.com/office/drawing/2014/main" val="992073568"/>
                    </a:ext>
                  </a:extLst>
                </a:gridCol>
              </a:tblGrid>
              <a:tr h="409575">
                <a:tc>
                  <a:txBody>
                    <a:bodyPr/>
                    <a:lstStyle/>
                    <a:p>
                      <a:pPr algn="ctr" fontAlgn="ctr"/>
                      <a:r>
                        <a:rPr lang="es-CO" sz="1080" b="1" i="0" u="none" strike="noStrike">
                          <a:solidFill>
                            <a:srgbClr val="000000"/>
                          </a:solidFill>
                          <a:effectLst/>
                          <a:latin typeface="Arial" panose="020B0604020202020204" pitchFamily="34" charset="0"/>
                        </a:rPr>
                        <a:t>Clasificación</a:t>
                      </a:r>
                    </a:p>
                  </a:txBody>
                  <a:tcPr marL="0" marR="0" marT="0" marB="0" anchor="ctr">
                    <a:lnL>
                      <a:noFill/>
                    </a:lnL>
                    <a:lnR>
                      <a:noFill/>
                    </a:lnR>
                    <a:lnT>
                      <a:noFill/>
                    </a:lnT>
                    <a:lnB>
                      <a:noFill/>
                    </a:lnB>
                  </a:tcPr>
                </a:tc>
                <a:tc>
                  <a:txBody>
                    <a:bodyPr/>
                    <a:lstStyle/>
                    <a:p>
                      <a:pPr algn="ctr" fontAlgn="ctr"/>
                      <a:r>
                        <a:rPr lang="es-CO" sz="1080" b="1" i="0" u="none" strike="noStrike">
                          <a:solidFill>
                            <a:srgbClr val="000000"/>
                          </a:solidFill>
                          <a:effectLst/>
                          <a:latin typeface="Arial" panose="020B0604020202020204" pitchFamily="34" charset="0"/>
                        </a:rPr>
                        <a:t>No. Productos/indicadores</a:t>
                      </a:r>
                    </a:p>
                  </a:txBody>
                  <a:tcPr marL="0" marR="0" marT="0" marB="0" anchor="ctr">
                    <a:lnL>
                      <a:noFill/>
                    </a:lnL>
                    <a:lnR>
                      <a:noFill/>
                    </a:lnR>
                    <a:lnT>
                      <a:noFill/>
                    </a:lnT>
                    <a:lnB>
                      <a:noFill/>
                    </a:lnB>
                  </a:tcPr>
                </a:tc>
                <a:tc>
                  <a:txBody>
                    <a:bodyPr/>
                    <a:lstStyle/>
                    <a:p>
                      <a:pPr algn="ctr" fontAlgn="ctr"/>
                      <a:r>
                        <a:rPr lang="es-CO" sz="1080" b="1" i="0" u="none" strike="noStrike">
                          <a:solidFill>
                            <a:srgbClr val="000000"/>
                          </a:solidFill>
                          <a:effectLst/>
                          <a:latin typeface="Arial" panose="020B0604020202020204" pitchFamily="34" charset="0"/>
                        </a:rPr>
                        <a:t>Participación</a:t>
                      </a:r>
                    </a:p>
                  </a:txBody>
                  <a:tcPr marL="0" marR="0" marT="0" marB="0" anchor="ctr">
                    <a:lnL>
                      <a:noFill/>
                    </a:lnL>
                    <a:lnR>
                      <a:noFill/>
                    </a:lnR>
                    <a:lnT>
                      <a:noFill/>
                    </a:lnT>
                    <a:lnB>
                      <a:noFill/>
                    </a:lnB>
                  </a:tcPr>
                </a:tc>
                <a:extLst>
                  <a:ext uri="{0D108BD9-81ED-4DB2-BD59-A6C34878D82A}">
                    <a16:rowId xmlns:a16="http://schemas.microsoft.com/office/drawing/2014/main" val="990326326"/>
                  </a:ext>
                </a:extLst>
              </a:tr>
              <a:tr h="266700">
                <a:tc>
                  <a:txBody>
                    <a:bodyPr/>
                    <a:lstStyle/>
                    <a:p>
                      <a:pPr algn="l" fontAlgn="ctr"/>
                      <a:r>
                        <a:rPr lang="es-CO" sz="1080" b="0" i="0" u="none" strike="noStrike">
                          <a:solidFill>
                            <a:srgbClr val="000000"/>
                          </a:solidFill>
                          <a:effectLst/>
                          <a:latin typeface="Arial" panose="020B0604020202020204" pitchFamily="34" charset="0"/>
                        </a:rPr>
                        <a:t>Resultado</a:t>
                      </a:r>
                    </a:p>
                  </a:txBody>
                  <a:tcPr marL="0" marR="0" marT="0" marB="0" anchor="ctr">
                    <a:lnL>
                      <a:noFill/>
                    </a:lnL>
                    <a:lnR>
                      <a:noFill/>
                    </a:lnR>
                    <a:lnT>
                      <a:noFill/>
                    </a:lnT>
                    <a:lnB>
                      <a:noFill/>
                    </a:lnB>
                  </a:tcPr>
                </a:tc>
                <a:tc>
                  <a:txBody>
                    <a:bodyPr/>
                    <a:lstStyle/>
                    <a:p>
                      <a:pPr algn="ctr" fontAlgn="ctr"/>
                      <a:r>
                        <a:rPr lang="es-CO" sz="1080" b="0" i="0" u="none" strike="noStrike">
                          <a:solidFill>
                            <a:srgbClr val="000000"/>
                          </a:solidFill>
                          <a:effectLst/>
                          <a:latin typeface="Arial" panose="020B0604020202020204" pitchFamily="34" charset="0"/>
                        </a:rPr>
                        <a:t>127</a:t>
                      </a:r>
                    </a:p>
                  </a:txBody>
                  <a:tcPr marL="0" marR="0" marT="0" marB="0" anchor="ctr">
                    <a:lnL>
                      <a:noFill/>
                    </a:lnL>
                    <a:lnR>
                      <a:noFill/>
                    </a:lnR>
                    <a:lnT>
                      <a:noFill/>
                    </a:lnT>
                    <a:lnB>
                      <a:noFill/>
                    </a:lnB>
                  </a:tcPr>
                </a:tc>
                <a:tc>
                  <a:txBody>
                    <a:bodyPr/>
                    <a:lstStyle/>
                    <a:p>
                      <a:pPr algn="ctr" fontAlgn="ctr"/>
                      <a:r>
                        <a:rPr lang="es-CO" sz="1080" b="0" i="0" u="none" strike="noStrike">
                          <a:solidFill>
                            <a:srgbClr val="000000"/>
                          </a:solidFill>
                          <a:effectLst/>
                          <a:latin typeface="Arial" panose="020B0604020202020204" pitchFamily="34" charset="0"/>
                        </a:rPr>
                        <a:t>59%</a:t>
                      </a:r>
                    </a:p>
                  </a:txBody>
                  <a:tcPr marL="0" marR="0" marT="0" marB="0" anchor="ctr">
                    <a:lnL>
                      <a:noFill/>
                    </a:lnL>
                    <a:lnR>
                      <a:noFill/>
                    </a:lnR>
                    <a:lnT>
                      <a:noFill/>
                    </a:lnT>
                    <a:lnB>
                      <a:noFill/>
                    </a:lnB>
                  </a:tcPr>
                </a:tc>
                <a:extLst>
                  <a:ext uri="{0D108BD9-81ED-4DB2-BD59-A6C34878D82A}">
                    <a16:rowId xmlns:a16="http://schemas.microsoft.com/office/drawing/2014/main" val="4069839993"/>
                  </a:ext>
                </a:extLst>
              </a:tr>
              <a:tr h="276225">
                <a:tc>
                  <a:txBody>
                    <a:bodyPr/>
                    <a:lstStyle/>
                    <a:p>
                      <a:pPr algn="l" fontAlgn="ctr"/>
                      <a:r>
                        <a:rPr lang="es-CO" sz="1080" b="0" i="0" u="none" strike="noStrike">
                          <a:solidFill>
                            <a:srgbClr val="000000"/>
                          </a:solidFill>
                          <a:effectLst/>
                          <a:latin typeface="Arial" panose="020B0604020202020204" pitchFamily="34" charset="0"/>
                        </a:rPr>
                        <a:t>Gestión</a:t>
                      </a:r>
                    </a:p>
                  </a:txBody>
                  <a:tcPr marL="0" marR="0" marT="0" marB="0" anchor="ctr">
                    <a:lnL>
                      <a:noFill/>
                    </a:lnL>
                    <a:lnR>
                      <a:noFill/>
                    </a:lnR>
                    <a:lnT>
                      <a:noFill/>
                    </a:lnT>
                    <a:lnB>
                      <a:noFill/>
                    </a:lnB>
                  </a:tcPr>
                </a:tc>
                <a:tc>
                  <a:txBody>
                    <a:bodyPr/>
                    <a:lstStyle/>
                    <a:p>
                      <a:pPr algn="ctr" fontAlgn="ctr"/>
                      <a:r>
                        <a:rPr lang="es-CO" sz="108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s-CO" sz="1080" b="0" i="0" u="none" strike="noStrike" dirty="0">
                          <a:solidFill>
                            <a:srgbClr val="000000"/>
                          </a:solidFill>
                          <a:effectLst/>
                          <a:latin typeface="Arial" panose="020B0604020202020204" pitchFamily="34" charset="0"/>
                        </a:rPr>
                        <a:t>41%</a:t>
                      </a:r>
                    </a:p>
                  </a:txBody>
                  <a:tcPr marL="0" marR="0" marT="0" marB="0" anchor="ctr">
                    <a:lnL>
                      <a:noFill/>
                    </a:lnL>
                    <a:lnR>
                      <a:noFill/>
                    </a:lnR>
                    <a:lnT>
                      <a:noFill/>
                    </a:lnT>
                    <a:lnB>
                      <a:noFill/>
                    </a:lnB>
                  </a:tcPr>
                </a:tc>
                <a:extLst>
                  <a:ext uri="{0D108BD9-81ED-4DB2-BD59-A6C34878D82A}">
                    <a16:rowId xmlns:a16="http://schemas.microsoft.com/office/drawing/2014/main" val="4124075548"/>
                  </a:ext>
                </a:extLst>
              </a:tr>
            </a:tbl>
          </a:graphicData>
        </a:graphic>
      </p:graphicFrame>
      <p:pic>
        <p:nvPicPr>
          <p:cNvPr id="13" name="Imagen 12">
            <a:extLst>
              <a:ext uri="{FF2B5EF4-FFF2-40B4-BE49-F238E27FC236}">
                <a16:creationId xmlns:a16="http://schemas.microsoft.com/office/drawing/2014/main" id="{8ADA607A-D2D7-7238-80CE-B7C3B70A8682}"/>
              </a:ext>
            </a:extLst>
          </p:cNvPr>
          <p:cNvPicPr>
            <a:picLocks noChangeAspect="1"/>
          </p:cNvPicPr>
          <p:nvPr/>
        </p:nvPicPr>
        <p:blipFill>
          <a:blip r:embed="rId3"/>
          <a:stretch>
            <a:fillRect/>
          </a:stretch>
        </p:blipFill>
        <p:spPr>
          <a:xfrm>
            <a:off x="1002873" y="1003184"/>
            <a:ext cx="10757718" cy="4581450"/>
          </a:xfrm>
          <a:prstGeom prst="rect">
            <a:avLst/>
          </a:prstGeom>
        </p:spPr>
      </p:pic>
    </p:spTree>
    <p:extLst>
      <p:ext uri="{BB962C8B-B14F-4D97-AF65-F5344CB8AC3E}">
        <p14:creationId xmlns:p14="http://schemas.microsoft.com/office/powerpoint/2010/main" val="1586268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contenido 2">
            <a:extLst>
              <a:ext uri="{FF2B5EF4-FFF2-40B4-BE49-F238E27FC236}">
                <a16:creationId xmlns:a16="http://schemas.microsoft.com/office/drawing/2014/main" id="{057F851D-BBF8-473D-AACC-395C654753B3}"/>
              </a:ext>
            </a:extLst>
          </p:cNvPr>
          <p:cNvSpPr>
            <a:spLocks noGrp="1"/>
          </p:cNvSpPr>
          <p:nvPr>
            <p:ph idx="1"/>
          </p:nvPr>
        </p:nvSpPr>
        <p:spPr>
          <a:xfrm>
            <a:off x="425239" y="1868902"/>
            <a:ext cx="10892375" cy="5199762"/>
          </a:xfrm>
        </p:spPr>
        <p:txBody>
          <a:bodyPr vert="horz" lIns="91440" tIns="45720" rIns="91440" bIns="45720" rtlCol="0">
            <a:noAutofit/>
          </a:bodyPr>
          <a:lstStyle/>
          <a:p>
            <a:pPr algn="just"/>
            <a:r>
              <a:rPr lang="es-CO" sz="1600" b="1" dirty="0">
                <a:latin typeface="Montserrat" pitchFamily="2" charset="0"/>
              </a:rPr>
              <a:t>Política del </a:t>
            </a:r>
            <a:r>
              <a:rPr lang="es-CO" sz="1600" b="1" dirty="0" err="1">
                <a:latin typeface="Montserrat" pitchFamily="2" charset="0"/>
              </a:rPr>
              <a:t>MIPG</a:t>
            </a:r>
            <a:r>
              <a:rPr lang="es-CO" sz="1600" b="1" dirty="0">
                <a:latin typeface="Montserrat" pitchFamily="2" charset="0"/>
              </a:rPr>
              <a:t>:  </a:t>
            </a:r>
            <a:r>
              <a:rPr lang="es-CO" sz="1600" dirty="0">
                <a:latin typeface="Montserrat" pitchFamily="2" charset="0"/>
              </a:rPr>
              <a:t>Gobierno  Digital de MINTIC.</a:t>
            </a:r>
          </a:p>
          <a:p>
            <a:pPr algn="just"/>
            <a:r>
              <a:rPr lang="es-CO" sz="1600" b="1" dirty="0">
                <a:latin typeface="Montserrat" pitchFamily="2" charset="0"/>
              </a:rPr>
              <a:t>Objetivo del Plan: </a:t>
            </a:r>
            <a:r>
              <a:rPr lang="es-CO" sz="1600" dirty="0">
                <a:latin typeface="Montserrat" pitchFamily="2" charset="0"/>
              </a:rPr>
              <a:t>Formular la estrategia de TI del Ministerio de Agricultura y Desarrollo Rural en función de los planes de gobierno, la normatividad vigente y las necesidades sectoriales e institucionales en materia de TI.</a:t>
            </a:r>
          </a:p>
          <a:p>
            <a:pPr algn="just"/>
            <a:r>
              <a:rPr lang="es-CO" sz="1600" b="1" dirty="0">
                <a:latin typeface="Montserrat" pitchFamily="2" charset="0"/>
              </a:rPr>
              <a:t>Periodicidad del Plan</a:t>
            </a:r>
            <a:r>
              <a:rPr lang="es-CO" sz="1600" dirty="0">
                <a:latin typeface="Montserrat" pitchFamily="2" charset="0"/>
                <a:sym typeface="Wingdings" panose="05000000000000000000" pitchFamily="2" charset="2"/>
              </a:rPr>
              <a:t>: actualización anual.</a:t>
            </a:r>
            <a:endParaRPr lang="es-CO" sz="1600" dirty="0">
              <a:latin typeface="Montserrat" pitchFamily="2" charset="0"/>
            </a:endParaRPr>
          </a:p>
          <a:p>
            <a:pPr algn="just"/>
            <a:r>
              <a:rPr lang="es-CO" sz="1600" b="1" dirty="0">
                <a:latin typeface="Montserrat" pitchFamily="2" charset="0"/>
              </a:rPr>
              <a:t>Proyectos y  Metas para la vigencia 2020 - 2023</a:t>
            </a:r>
          </a:p>
          <a:p>
            <a:pPr lvl="1" algn="just">
              <a:buFont typeface="Wingdings" panose="05000000000000000000" pitchFamily="2" charset="2"/>
              <a:buChar char="v"/>
            </a:pPr>
            <a:r>
              <a:rPr lang="es-CO" sz="1400" i="1" dirty="0">
                <a:latin typeface="Montserrat" pitchFamily="2" charset="0"/>
              </a:rPr>
              <a:t>Proyecto 1</a:t>
            </a:r>
            <a:r>
              <a:rPr lang="es-CO" sz="1400" dirty="0">
                <a:latin typeface="Montserrat" pitchFamily="2" charset="0"/>
              </a:rPr>
              <a:t>: Implementación de la política de Gobierno Digital. </a:t>
            </a:r>
          </a:p>
          <a:p>
            <a:pPr marL="457200" lvl="1" indent="0" algn="just">
              <a:buNone/>
            </a:pPr>
            <a:r>
              <a:rPr lang="es-CO" sz="1400" dirty="0">
                <a:latin typeface="Montserrat" pitchFamily="2" charset="0"/>
              </a:rPr>
              <a:t>	No de Metas: 6. (Actualizar estrategia de TI, Fortalecer SIG, Implementar metodología para TI, Implementar tableros de control 	para TI, Fortalecer participación ciudadana, Fortalecer Datos Abiertos).</a:t>
            </a:r>
          </a:p>
          <a:p>
            <a:pPr lvl="1" algn="just">
              <a:buFont typeface="Wingdings" panose="05000000000000000000" pitchFamily="2" charset="2"/>
              <a:buChar char="v"/>
            </a:pPr>
            <a:r>
              <a:rPr lang="es-CO" sz="1400" i="1" dirty="0">
                <a:latin typeface="Montserrat" pitchFamily="2" charset="0"/>
              </a:rPr>
              <a:t>Proyecto 2: </a:t>
            </a:r>
            <a:r>
              <a:rPr lang="es-CO" sz="1400" dirty="0">
                <a:latin typeface="Montserrat" pitchFamily="2" charset="0"/>
              </a:rPr>
              <a:t>Gestión de información sectorial e institucional. </a:t>
            </a:r>
          </a:p>
          <a:p>
            <a:pPr marL="457200" lvl="1" indent="0" algn="just">
              <a:buNone/>
            </a:pPr>
            <a:r>
              <a:rPr lang="es-CO" sz="1400" dirty="0">
                <a:latin typeface="Montserrat" pitchFamily="2" charset="0"/>
              </a:rPr>
              <a:t>	No de Metas: 5. (Mejorar la información sectorial, Fortalecer coordinación institucional , Fortalecer interoperabilidad, Fortalecer 	gestión de información  administrativa y misional del MinAgricultura, Propiciar redes de colaboración).</a:t>
            </a:r>
          </a:p>
          <a:p>
            <a:pPr lvl="1" algn="just">
              <a:buFont typeface="Wingdings" panose="05000000000000000000" pitchFamily="2" charset="2"/>
              <a:buChar char="v"/>
            </a:pPr>
            <a:r>
              <a:rPr lang="es-CO" sz="1400" i="1" dirty="0">
                <a:latin typeface="Montserrat" pitchFamily="2" charset="0"/>
              </a:rPr>
              <a:t>Proyecto 3: </a:t>
            </a:r>
            <a:r>
              <a:rPr lang="es-CO" sz="1400" dirty="0">
                <a:latin typeface="Montserrat" pitchFamily="2" charset="0"/>
              </a:rPr>
              <a:t>Gestión del Catálogo de Sistemas de Información Institucional.</a:t>
            </a:r>
          </a:p>
          <a:p>
            <a:pPr marL="0" lvl="1" indent="0" algn="just">
              <a:buNone/>
            </a:pPr>
            <a:r>
              <a:rPr lang="es-CO" sz="1400" i="1" dirty="0">
                <a:latin typeface="Montserrat" pitchFamily="2" charset="0"/>
              </a:rPr>
              <a:t>	</a:t>
            </a:r>
            <a:r>
              <a:rPr lang="es-CO" sz="1400" dirty="0">
                <a:latin typeface="Montserrat" pitchFamily="2" charset="0"/>
              </a:rPr>
              <a:t>No de Metas: 5.  (Automatización de procesos, Eficiencia en los procesos a partir de soluciones TI, Fortalecer metodologías y 	buenas prácticas en desarrollo de software).</a:t>
            </a:r>
          </a:p>
          <a:p>
            <a:pPr lvl="1" algn="just">
              <a:buFont typeface="Wingdings" panose="05000000000000000000" pitchFamily="2" charset="2"/>
              <a:buChar char="v"/>
            </a:pPr>
            <a:r>
              <a:rPr lang="es-CO" sz="1400" dirty="0">
                <a:latin typeface="Montserrat" pitchFamily="2" charset="0"/>
              </a:rPr>
              <a:t>Pr</a:t>
            </a:r>
            <a:r>
              <a:rPr lang="es-CO" sz="1400" i="1" dirty="0">
                <a:latin typeface="Montserrat" pitchFamily="2" charset="0"/>
              </a:rPr>
              <a:t>oyecto 4: </a:t>
            </a:r>
            <a:r>
              <a:rPr lang="es-CO" sz="1400" dirty="0">
                <a:latin typeface="Montserrat" pitchFamily="2" charset="0"/>
              </a:rPr>
              <a:t>Gestión del catálogo de Sistemas de Información Sectorial. </a:t>
            </a:r>
          </a:p>
          <a:p>
            <a:pPr marL="457200" lvl="1" indent="0" algn="just">
              <a:buNone/>
            </a:pPr>
            <a:r>
              <a:rPr lang="es-CO" sz="1400" dirty="0">
                <a:latin typeface="Montserrat" pitchFamily="2" charset="0"/>
              </a:rPr>
              <a:t>	No de Metas: 4. (Gestionar SI sectoriales - Mi Registro Rural, Desarrollar estrategia de Uso y apropiación de SI, Fortalecer 	articulación entre actores del sector - SNUIRA).</a:t>
            </a:r>
            <a:endParaRPr lang="es-CO" sz="1600" dirty="0">
              <a:latin typeface="Montserrat" pitchFamily="2" charset="0"/>
            </a:endParaRPr>
          </a:p>
        </p:txBody>
      </p:sp>
      <p:sp>
        <p:nvSpPr>
          <p:cNvPr id="6" name="Marcador de contenido 2">
            <a:extLst>
              <a:ext uri="{FF2B5EF4-FFF2-40B4-BE49-F238E27FC236}">
                <a16:creationId xmlns:a16="http://schemas.microsoft.com/office/drawing/2014/main" id="{8E235720-AADF-460B-AFA6-604C4E166B27}"/>
              </a:ext>
            </a:extLst>
          </p:cNvPr>
          <p:cNvSpPr txBox="1">
            <a:spLocks/>
          </p:cNvSpPr>
          <p:nvPr/>
        </p:nvSpPr>
        <p:spPr>
          <a:xfrm>
            <a:off x="425239" y="968070"/>
            <a:ext cx="11006481" cy="688917"/>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400" b="1" dirty="0">
                <a:solidFill>
                  <a:schemeClr val="accent1"/>
                </a:solidFill>
                <a:latin typeface="Montserrat" pitchFamily="2" charset="0"/>
              </a:rPr>
              <a:t>PLAN ESTRATÉGICO DE TECNOLOGÍAS DE LA INFORMACIÓN - PETI INSTITUCIONAL</a:t>
            </a:r>
          </a:p>
        </p:txBody>
      </p:sp>
      <p:sp>
        <p:nvSpPr>
          <p:cNvPr id="2" name="object 4">
            <a:extLst>
              <a:ext uri="{FF2B5EF4-FFF2-40B4-BE49-F238E27FC236}">
                <a16:creationId xmlns:a16="http://schemas.microsoft.com/office/drawing/2014/main" id="{83730D6B-CB35-3157-D927-F6E4CDB26726}"/>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3" name="object 5">
            <a:extLst>
              <a:ext uri="{FF2B5EF4-FFF2-40B4-BE49-F238E27FC236}">
                <a16:creationId xmlns:a16="http://schemas.microsoft.com/office/drawing/2014/main" id="{2F56821D-DA6D-E87E-FDCC-83C1A655559F}"/>
              </a:ext>
            </a:extLst>
          </p:cNvPr>
          <p:cNvGrpSpPr/>
          <p:nvPr/>
        </p:nvGrpSpPr>
        <p:grpSpPr>
          <a:xfrm>
            <a:off x="4495" y="6780549"/>
            <a:ext cx="12184380" cy="76200"/>
            <a:chOff x="4495" y="6780549"/>
            <a:chExt cx="12184380" cy="76200"/>
          </a:xfrm>
        </p:grpSpPr>
        <p:sp>
          <p:nvSpPr>
            <p:cNvPr id="4" name="object 6">
              <a:extLst>
                <a:ext uri="{FF2B5EF4-FFF2-40B4-BE49-F238E27FC236}">
                  <a16:creationId xmlns:a16="http://schemas.microsoft.com/office/drawing/2014/main" id="{92FEAA84-26E9-F306-FD33-626FB69E7ECC}"/>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8" name="object 7">
              <a:extLst>
                <a:ext uri="{FF2B5EF4-FFF2-40B4-BE49-F238E27FC236}">
                  <a16:creationId xmlns:a16="http://schemas.microsoft.com/office/drawing/2014/main" id="{E969C7D7-3F8C-6793-7E17-EAA2987CD7E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9" name="object 8">
              <a:extLst>
                <a:ext uri="{FF2B5EF4-FFF2-40B4-BE49-F238E27FC236}">
                  <a16:creationId xmlns:a16="http://schemas.microsoft.com/office/drawing/2014/main" id="{FF473375-8C72-4217-7207-818E0BEBD970}"/>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0" name="object 9">
            <a:extLst>
              <a:ext uri="{FF2B5EF4-FFF2-40B4-BE49-F238E27FC236}">
                <a16:creationId xmlns:a16="http://schemas.microsoft.com/office/drawing/2014/main" id="{80840B2D-DF30-CCA0-ADE6-19FE0354B9EC}"/>
              </a:ext>
            </a:extLst>
          </p:cNvPr>
          <p:cNvGrpSpPr/>
          <p:nvPr/>
        </p:nvGrpSpPr>
        <p:grpSpPr>
          <a:xfrm>
            <a:off x="293905" y="212773"/>
            <a:ext cx="810260" cy="67310"/>
            <a:chOff x="1268266" y="510608"/>
            <a:chExt cx="810260" cy="67310"/>
          </a:xfrm>
        </p:grpSpPr>
        <p:sp>
          <p:nvSpPr>
            <p:cNvPr id="12" name="object 10">
              <a:extLst>
                <a:ext uri="{FF2B5EF4-FFF2-40B4-BE49-F238E27FC236}">
                  <a16:creationId xmlns:a16="http://schemas.microsoft.com/office/drawing/2014/main" id="{DF14E79E-F02F-3DE8-6ABE-37CEDDB9D4FC}"/>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4" name="object 11">
              <a:extLst>
                <a:ext uri="{FF2B5EF4-FFF2-40B4-BE49-F238E27FC236}">
                  <a16:creationId xmlns:a16="http://schemas.microsoft.com/office/drawing/2014/main" id="{9C86497A-11B9-1327-167D-7108A65BD8CE}"/>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5" name="object 12">
              <a:extLst>
                <a:ext uri="{FF2B5EF4-FFF2-40B4-BE49-F238E27FC236}">
                  <a16:creationId xmlns:a16="http://schemas.microsoft.com/office/drawing/2014/main" id="{2FD663C5-0A81-DFB2-5603-904DD3E651E6}"/>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529887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6DC5B0D8-56D1-4601-9066-2DF603FA1E61}"/>
              </a:ext>
            </a:extLst>
          </p:cNvPr>
          <p:cNvSpPr>
            <a:spLocks noGrp="1"/>
          </p:cNvSpPr>
          <p:nvPr>
            <p:ph idx="1"/>
          </p:nvPr>
        </p:nvSpPr>
        <p:spPr>
          <a:xfrm>
            <a:off x="497150" y="970413"/>
            <a:ext cx="10856649" cy="2185658"/>
          </a:xfrm>
        </p:spPr>
        <p:txBody>
          <a:bodyPr vert="horz" lIns="91440" tIns="45720" rIns="91440" bIns="45720" rtlCol="0">
            <a:noAutofit/>
          </a:bodyPr>
          <a:lstStyle/>
          <a:p>
            <a:pPr lvl="1" algn="just">
              <a:buFont typeface="Wingdings" panose="05000000000000000000" pitchFamily="2" charset="2"/>
              <a:buChar char="v"/>
            </a:pPr>
            <a:r>
              <a:rPr lang="es-CO" sz="1400" dirty="0">
                <a:latin typeface="Montserrat" pitchFamily="2" charset="0"/>
              </a:rPr>
              <a:t>Proyecto 5: Fortalecimiento de la Implementación del Sistema de Gestión de Seguridad de la Información.</a:t>
            </a:r>
          </a:p>
          <a:p>
            <a:pPr marL="457200" lvl="1" indent="0" algn="just">
              <a:buNone/>
            </a:pPr>
            <a:r>
              <a:rPr lang="es-CO" sz="1400" dirty="0">
                <a:latin typeface="Montserrat" pitchFamily="2" charset="0"/>
              </a:rPr>
              <a:t>	No de Metas: 2. (Actualización  e implementación ciclo PHVA del Sistema de Gestión de Seguridad de la información institucional, 	Realizar las fases de verificación del ciclo del PHVA del Sistema de Gestión de Seguridad de la Información institucional)</a:t>
            </a:r>
          </a:p>
          <a:p>
            <a:pPr lvl="1" algn="just">
              <a:buFont typeface="Wingdings" panose="05000000000000000000" pitchFamily="2" charset="2"/>
              <a:buChar char="v"/>
            </a:pPr>
            <a:r>
              <a:rPr lang="es-CO" sz="1400" dirty="0">
                <a:latin typeface="Montserrat" pitchFamily="2" charset="0"/>
              </a:rPr>
              <a:t>Proyecto 6: Gestión de la Infraestructura Tecnológica que Soporta los Servicios Tecnológicos Institucionales. </a:t>
            </a:r>
          </a:p>
          <a:p>
            <a:pPr marL="457200" lvl="1" indent="0" algn="just">
              <a:buNone/>
            </a:pPr>
            <a:r>
              <a:rPr lang="es-CO" sz="1400" dirty="0">
                <a:latin typeface="Montserrat" pitchFamily="2" charset="0"/>
              </a:rPr>
              <a:t>	No de Metas: 1. (</a:t>
            </a:r>
            <a:r>
              <a:rPr lang="es-ES" sz="1400" dirty="0">
                <a:latin typeface="Montserrat" pitchFamily="2" charset="0"/>
              </a:rPr>
              <a:t>Gestión de la Infraestructura Tecnológica que soporta los servicios tecnológicos del Ministerio</a:t>
            </a:r>
            <a:r>
              <a:rPr lang="es-CO" sz="1400" dirty="0">
                <a:latin typeface="Montserrat" pitchFamily="2" charset="0"/>
              </a:rPr>
              <a:t>).</a:t>
            </a:r>
          </a:p>
          <a:p>
            <a:pPr lvl="1" algn="just">
              <a:buFont typeface="Wingdings" panose="05000000000000000000" pitchFamily="2" charset="2"/>
              <a:buChar char="v"/>
            </a:pPr>
            <a:r>
              <a:rPr lang="es-CO" sz="1400" dirty="0">
                <a:latin typeface="Montserrat" pitchFamily="2" charset="0"/>
              </a:rPr>
              <a:t>Proyecto 7: Implementación de la Metodología de Gestión del Cambio para los Proyectos de TI.</a:t>
            </a:r>
          </a:p>
          <a:p>
            <a:pPr marL="0" lvl="1" indent="0" algn="just">
              <a:buNone/>
            </a:pPr>
            <a:r>
              <a:rPr lang="es-CO" sz="1400" dirty="0">
                <a:latin typeface="Montserrat" pitchFamily="2" charset="0"/>
              </a:rPr>
              <a:t>	No de Metas: 1.  (Implementar lineamientos de la metodología de Gestión del Cambio en proyectos TI del MinAgricultura que 	faciliten uso y apropiación de las personas involucradas e impactadas).</a:t>
            </a:r>
          </a:p>
          <a:p>
            <a:pPr marL="0" indent="0" algn="just">
              <a:buNone/>
            </a:pPr>
            <a:endParaRPr lang="es-CO" sz="1400" b="1" dirty="0">
              <a:latin typeface="Montserrat" pitchFamily="2" charset="0"/>
            </a:endParaRPr>
          </a:p>
          <a:p>
            <a:pPr algn="just"/>
            <a:endParaRPr lang="es-CO" sz="1600" b="1" dirty="0">
              <a:latin typeface="Montserrat" pitchFamily="2" charset="0"/>
            </a:endParaRPr>
          </a:p>
        </p:txBody>
      </p:sp>
      <p:sp>
        <p:nvSpPr>
          <p:cNvPr id="10" name="Marcador de contenido 2">
            <a:extLst>
              <a:ext uri="{FF2B5EF4-FFF2-40B4-BE49-F238E27FC236}">
                <a16:creationId xmlns:a16="http://schemas.microsoft.com/office/drawing/2014/main" id="{CF9DCDBF-E7A3-463D-83E9-D74CF05089A8}"/>
              </a:ext>
            </a:extLst>
          </p:cNvPr>
          <p:cNvSpPr txBox="1">
            <a:spLocks/>
          </p:cNvSpPr>
          <p:nvPr/>
        </p:nvSpPr>
        <p:spPr>
          <a:xfrm>
            <a:off x="699028" y="4796215"/>
            <a:ext cx="10515600" cy="838200"/>
          </a:xfrm>
          <a:prstGeom prst="rect">
            <a:avLst/>
          </a:prstGeom>
          <a:noFill/>
          <a:ln w="3175">
            <a:solidFill>
              <a:schemeClr val="accent5">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s-ES" sz="1800" b="1" dirty="0">
                <a:solidFill>
                  <a:schemeClr val="accent1"/>
                </a:solidFill>
                <a:latin typeface="Montserrat" pitchFamily="2" charset="0"/>
              </a:rPr>
              <a:t>ACTUALIZACIÓN EN VIGENCIA 2023</a:t>
            </a:r>
          </a:p>
          <a:p>
            <a:pPr marL="457200" lvl="1" indent="0" algn="just">
              <a:buNone/>
            </a:pPr>
            <a:r>
              <a:rPr lang="es-ES" sz="1400" dirty="0">
                <a:solidFill>
                  <a:schemeClr val="accent1"/>
                </a:solidFill>
                <a:latin typeface="Montserrat" pitchFamily="2" charset="0"/>
              </a:rPr>
              <a:t>Actualización de marco normativo, actualización de la proyección financiera del 2023, ajuste de metas de proyectos y actualización de instrumentos de seguimiento.</a:t>
            </a:r>
            <a:endParaRPr lang="es-CO" sz="1600" b="1" dirty="0">
              <a:solidFill>
                <a:schemeClr val="accent1"/>
              </a:solidFill>
              <a:latin typeface="Montserrat" pitchFamily="2" charset="0"/>
            </a:endParaRPr>
          </a:p>
        </p:txBody>
      </p:sp>
      <p:sp>
        <p:nvSpPr>
          <p:cNvPr id="12" name="Marcador de contenido 2">
            <a:extLst>
              <a:ext uri="{FF2B5EF4-FFF2-40B4-BE49-F238E27FC236}">
                <a16:creationId xmlns:a16="http://schemas.microsoft.com/office/drawing/2014/main" id="{B6AA1468-F2FA-4B15-8598-2317CDEAF715}"/>
              </a:ext>
            </a:extLst>
          </p:cNvPr>
          <p:cNvSpPr txBox="1">
            <a:spLocks/>
          </p:cNvSpPr>
          <p:nvPr/>
        </p:nvSpPr>
        <p:spPr>
          <a:xfrm>
            <a:off x="7689256" y="5887587"/>
            <a:ext cx="4427621" cy="1092829"/>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endParaRPr lang="es-ES" sz="1200" dirty="0">
              <a:solidFill>
                <a:schemeClr val="accent1"/>
              </a:solidFill>
              <a:latin typeface="Montserrat" pitchFamily="2" charset="0"/>
            </a:endParaRPr>
          </a:p>
          <a:p>
            <a:pPr marL="457200" lvl="1" indent="0" algn="ctr">
              <a:buNone/>
            </a:pPr>
            <a:r>
              <a:rPr lang="es-CO" sz="1100" b="1" dirty="0">
                <a:solidFill>
                  <a:schemeClr val="accent1"/>
                </a:solidFill>
                <a:latin typeface="Montserrat" pitchFamily="2" charset="0"/>
              </a:rPr>
              <a:t>PUBLICADO EN:</a:t>
            </a:r>
          </a:p>
          <a:p>
            <a:pPr marL="457200" lvl="1" indent="0" algn="ctr">
              <a:buNone/>
            </a:pPr>
            <a:r>
              <a:rPr lang="es-CO" sz="1100" dirty="0">
                <a:solidFill>
                  <a:schemeClr val="accent1"/>
                </a:solidFill>
                <a:latin typeface="Montserrat" pitchFamily="2" charset="0"/>
              </a:rPr>
              <a:t>https://www.minagricultura.gov.co/Documents/PETI_Institucional_2020_2023.pdf</a:t>
            </a:r>
          </a:p>
          <a:p>
            <a:pPr marL="457200" lvl="1" indent="0" algn="ctr">
              <a:buNone/>
            </a:pPr>
            <a:endParaRPr lang="es-CO" sz="1600" dirty="0">
              <a:solidFill>
                <a:schemeClr val="accent1"/>
              </a:solidFill>
              <a:latin typeface="Montserrat" pitchFamily="2" charset="0"/>
            </a:endParaRPr>
          </a:p>
          <a:p>
            <a:pPr algn="ctr"/>
            <a:endParaRPr lang="es-CO" sz="1800" b="1" dirty="0">
              <a:solidFill>
                <a:schemeClr val="accent1"/>
              </a:solidFill>
              <a:latin typeface="Montserrat" pitchFamily="2" charset="0"/>
            </a:endParaRPr>
          </a:p>
        </p:txBody>
      </p:sp>
      <p:sp>
        <p:nvSpPr>
          <p:cNvPr id="8" name="Marcador de contenido 2">
            <a:extLst>
              <a:ext uri="{FF2B5EF4-FFF2-40B4-BE49-F238E27FC236}">
                <a16:creationId xmlns:a16="http://schemas.microsoft.com/office/drawing/2014/main" id="{01AA9CA0-BDBB-4487-85FD-D4433D4F62DA}"/>
              </a:ext>
            </a:extLst>
          </p:cNvPr>
          <p:cNvSpPr txBox="1">
            <a:spLocks/>
          </p:cNvSpPr>
          <p:nvPr/>
        </p:nvSpPr>
        <p:spPr>
          <a:xfrm>
            <a:off x="699028" y="3138516"/>
            <a:ext cx="10515600" cy="6509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CO" sz="1400" b="1" dirty="0">
              <a:solidFill>
                <a:schemeClr val="accent1"/>
              </a:solidFill>
              <a:latin typeface="Montserrat" pitchFamily="2" charset="0"/>
            </a:endParaRPr>
          </a:p>
          <a:p>
            <a:pPr marL="457200" lvl="1" indent="0" algn="ctr">
              <a:buFont typeface="Arial" panose="020B0604020202020204" pitchFamily="34" charset="0"/>
              <a:buNone/>
            </a:pPr>
            <a:r>
              <a:rPr lang="es-CO" sz="1800" b="1" dirty="0">
                <a:solidFill>
                  <a:schemeClr val="accent1"/>
                </a:solidFill>
                <a:latin typeface="Montserrat" pitchFamily="2" charset="0"/>
              </a:rPr>
              <a:t>CUADRO RESUMEN DEL PLAN</a:t>
            </a:r>
          </a:p>
          <a:p>
            <a:endParaRPr lang="es-CO" sz="1600" b="1" dirty="0">
              <a:solidFill>
                <a:schemeClr val="accent1"/>
              </a:solidFill>
              <a:latin typeface="Montserrat" pitchFamily="2" charset="0"/>
            </a:endParaRPr>
          </a:p>
          <a:p>
            <a:endParaRPr lang="es-CO" sz="1600" b="1" dirty="0">
              <a:solidFill>
                <a:schemeClr val="accent1"/>
              </a:solidFill>
              <a:latin typeface="Montserrat" pitchFamily="2" charset="0"/>
            </a:endParaRPr>
          </a:p>
          <a:p>
            <a:endParaRPr lang="es-CO" sz="1600" b="1" dirty="0">
              <a:solidFill>
                <a:schemeClr val="accent1"/>
              </a:solidFill>
              <a:latin typeface="Montserrat" pitchFamily="2" charset="0"/>
            </a:endParaRPr>
          </a:p>
        </p:txBody>
      </p:sp>
      <p:graphicFrame>
        <p:nvGraphicFramePr>
          <p:cNvPr id="9" name="Tabla 8">
            <a:extLst>
              <a:ext uri="{FF2B5EF4-FFF2-40B4-BE49-F238E27FC236}">
                <a16:creationId xmlns:a16="http://schemas.microsoft.com/office/drawing/2014/main" id="{D18D04FA-59F6-461C-9681-14F17C4F5B3A}"/>
              </a:ext>
            </a:extLst>
          </p:cNvPr>
          <p:cNvGraphicFramePr>
            <a:graphicFrameLocks noGrp="1"/>
          </p:cNvGraphicFramePr>
          <p:nvPr>
            <p:extLst>
              <p:ext uri="{D42A27DB-BD31-4B8C-83A1-F6EECF244321}">
                <p14:modId xmlns:p14="http://schemas.microsoft.com/office/powerpoint/2010/main" val="2696151733"/>
              </p:ext>
            </p:extLst>
          </p:nvPr>
        </p:nvGraphicFramePr>
        <p:xfrm>
          <a:off x="3133817" y="3728186"/>
          <a:ext cx="5424258" cy="668655"/>
        </p:xfrm>
        <a:graphic>
          <a:graphicData uri="http://schemas.openxmlformats.org/drawingml/2006/table">
            <a:tbl>
              <a:tblPr/>
              <a:tblGrid>
                <a:gridCol w="3095796">
                  <a:extLst>
                    <a:ext uri="{9D8B030D-6E8A-4147-A177-3AD203B41FA5}">
                      <a16:colId xmlns:a16="http://schemas.microsoft.com/office/drawing/2014/main" val="3612260590"/>
                    </a:ext>
                  </a:extLst>
                </a:gridCol>
                <a:gridCol w="2328462">
                  <a:extLst>
                    <a:ext uri="{9D8B030D-6E8A-4147-A177-3AD203B41FA5}">
                      <a16:colId xmlns:a16="http://schemas.microsoft.com/office/drawing/2014/main" val="1037567131"/>
                    </a:ext>
                  </a:extLst>
                </a:gridCol>
              </a:tblGrid>
              <a:tr h="190500">
                <a:tc>
                  <a:txBody>
                    <a:bodyPr/>
                    <a:lstStyle/>
                    <a:p>
                      <a:pPr algn="ctr" fontAlgn="b"/>
                      <a:r>
                        <a:rPr lang="es-CO" sz="1400" b="1" i="0" u="none" strike="noStrike" dirty="0">
                          <a:solidFill>
                            <a:srgbClr val="FFFFFF"/>
                          </a:solidFill>
                          <a:effectLst/>
                          <a:latin typeface="Montserrat" pitchFamily="2" charset="0"/>
                        </a:rPr>
                        <a:t>Ítem</a:t>
                      </a:r>
                    </a:p>
                  </a:txBody>
                  <a:tcPr marL="9525" marR="9525" marT="9525" marB="0" anchor="b">
                    <a:lnL w="6350" cap="flat" cmpd="sng" algn="ctr">
                      <a:solidFill>
                        <a:srgbClr val="2F75B5"/>
                      </a:solidFill>
                      <a:prstDash val="dot"/>
                      <a:round/>
                      <a:headEnd type="none" w="med" len="med"/>
                      <a:tailEnd type="none" w="med" len="med"/>
                    </a:lnL>
                    <a:lnR w="6350" cap="flat" cmpd="sng" algn="ctr">
                      <a:solidFill>
                        <a:srgbClr val="2F75B5"/>
                      </a:solidFill>
                      <a:prstDash val="dot"/>
                      <a:round/>
                      <a:headEnd type="none" w="med" len="med"/>
                      <a:tailEnd type="none" w="med" len="med"/>
                    </a:lnR>
                    <a:lnT w="6350" cap="flat" cmpd="sng" algn="ctr">
                      <a:solidFill>
                        <a:srgbClr val="2F75B5"/>
                      </a:solidFill>
                      <a:prstDash val="dot"/>
                      <a:round/>
                      <a:headEnd type="none" w="med" len="med"/>
                      <a:tailEnd type="none" w="med" len="med"/>
                    </a:lnT>
                    <a:lnB w="6350" cap="flat" cmpd="sng" algn="ctr">
                      <a:solidFill>
                        <a:srgbClr val="2F75B5"/>
                      </a:solidFill>
                      <a:prstDash val="dot"/>
                      <a:round/>
                      <a:headEnd type="none" w="med" len="med"/>
                      <a:tailEnd type="none" w="med" len="med"/>
                    </a:lnB>
                    <a:solidFill>
                      <a:srgbClr val="2F75B5"/>
                    </a:solidFill>
                  </a:tcPr>
                </a:tc>
                <a:tc>
                  <a:txBody>
                    <a:bodyPr/>
                    <a:lstStyle/>
                    <a:p>
                      <a:pPr algn="ctr" fontAlgn="b"/>
                      <a:r>
                        <a:rPr lang="es-CO" sz="1400" b="1" i="0" u="none" strike="noStrike">
                          <a:solidFill>
                            <a:srgbClr val="FFFFFF"/>
                          </a:solidFill>
                          <a:effectLst/>
                          <a:latin typeface="Montserrat" pitchFamily="2" charset="0"/>
                        </a:rPr>
                        <a:t>Cantidad</a:t>
                      </a:r>
                    </a:p>
                  </a:txBody>
                  <a:tcPr marL="9525" marR="9525" marT="9525" marB="0" anchor="b">
                    <a:lnL w="6350" cap="flat" cmpd="sng" algn="ctr">
                      <a:solidFill>
                        <a:srgbClr val="2F75B5"/>
                      </a:solidFill>
                      <a:prstDash val="dot"/>
                      <a:round/>
                      <a:headEnd type="none" w="med" len="med"/>
                      <a:tailEnd type="none" w="med" len="med"/>
                    </a:lnL>
                    <a:lnR w="6350" cap="flat" cmpd="sng" algn="ctr">
                      <a:solidFill>
                        <a:srgbClr val="2F75B5"/>
                      </a:solidFill>
                      <a:prstDash val="dot"/>
                      <a:round/>
                      <a:headEnd type="none" w="med" len="med"/>
                      <a:tailEnd type="none" w="med" len="med"/>
                    </a:lnR>
                    <a:lnT w="6350" cap="flat" cmpd="sng" algn="ctr">
                      <a:solidFill>
                        <a:srgbClr val="2F75B5"/>
                      </a:solidFill>
                      <a:prstDash val="dot"/>
                      <a:round/>
                      <a:headEnd type="none" w="med" len="med"/>
                      <a:tailEnd type="none" w="med" len="med"/>
                    </a:lnT>
                    <a:lnB w="6350" cap="flat" cmpd="sng" algn="ctr">
                      <a:solidFill>
                        <a:srgbClr val="2F75B5"/>
                      </a:solidFill>
                      <a:prstDash val="dot"/>
                      <a:round/>
                      <a:headEnd type="none" w="med" len="med"/>
                      <a:tailEnd type="none" w="med" len="med"/>
                    </a:lnB>
                    <a:solidFill>
                      <a:srgbClr val="2F75B5"/>
                    </a:solidFill>
                  </a:tcPr>
                </a:tc>
                <a:extLst>
                  <a:ext uri="{0D108BD9-81ED-4DB2-BD59-A6C34878D82A}">
                    <a16:rowId xmlns:a16="http://schemas.microsoft.com/office/drawing/2014/main" val="2913985418"/>
                  </a:ext>
                </a:extLst>
              </a:tr>
              <a:tr h="190500">
                <a:tc>
                  <a:txBody>
                    <a:bodyPr/>
                    <a:lstStyle/>
                    <a:p>
                      <a:pPr algn="just" fontAlgn="ctr"/>
                      <a:r>
                        <a:rPr lang="es-CO" sz="1400" b="0" i="0" u="none" strike="noStrike" dirty="0">
                          <a:solidFill>
                            <a:srgbClr val="1F4E78"/>
                          </a:solidFill>
                          <a:effectLst/>
                          <a:latin typeface="Montserrat" pitchFamily="2" charset="0"/>
                        </a:rPr>
                        <a:t>Número de proyectos / metas</a:t>
                      </a:r>
                    </a:p>
                  </a:txBody>
                  <a:tcPr marL="9525" marR="9525" marT="9525" marB="0" anchor="ctr">
                    <a:lnL w="6350" cap="flat" cmpd="sng" algn="ctr">
                      <a:solidFill>
                        <a:srgbClr val="2F75B5"/>
                      </a:solidFill>
                      <a:prstDash val="dot"/>
                      <a:round/>
                      <a:headEnd type="none" w="med" len="med"/>
                      <a:tailEnd type="none" w="med" len="med"/>
                    </a:lnL>
                    <a:lnR w="6350" cap="flat" cmpd="sng" algn="ctr">
                      <a:solidFill>
                        <a:srgbClr val="2F75B5"/>
                      </a:solidFill>
                      <a:prstDash val="dot"/>
                      <a:round/>
                      <a:headEnd type="none" w="med" len="med"/>
                      <a:tailEnd type="none" w="med" len="med"/>
                    </a:lnR>
                    <a:lnT w="6350" cap="flat" cmpd="sng" algn="ctr">
                      <a:solidFill>
                        <a:srgbClr val="2F75B5"/>
                      </a:solidFill>
                      <a:prstDash val="dot"/>
                      <a:round/>
                      <a:headEnd type="none" w="med" len="med"/>
                      <a:tailEnd type="none" w="med" len="med"/>
                    </a:lnT>
                    <a:lnB w="6350" cap="flat" cmpd="sng" algn="ctr">
                      <a:solidFill>
                        <a:srgbClr val="2F75B5"/>
                      </a:solidFill>
                      <a:prstDash val="dot"/>
                      <a:round/>
                      <a:headEnd type="none" w="med" len="med"/>
                      <a:tailEnd type="none" w="med" len="med"/>
                    </a:lnB>
                  </a:tcPr>
                </a:tc>
                <a:tc>
                  <a:txBody>
                    <a:bodyPr/>
                    <a:lstStyle/>
                    <a:p>
                      <a:pPr algn="ctr" fontAlgn="ctr"/>
                      <a:r>
                        <a:rPr lang="es-CO" sz="1400" b="0" i="0" u="none" strike="noStrike" dirty="0">
                          <a:solidFill>
                            <a:srgbClr val="1F4E78"/>
                          </a:solidFill>
                          <a:effectLst/>
                          <a:latin typeface="Montserrat" pitchFamily="2" charset="0"/>
                        </a:rPr>
                        <a:t>7 / 20</a:t>
                      </a:r>
                    </a:p>
                  </a:txBody>
                  <a:tcPr marL="9525" marR="9525" marT="9525" marB="0" anchor="ctr">
                    <a:lnL w="6350" cap="flat" cmpd="sng" algn="ctr">
                      <a:solidFill>
                        <a:srgbClr val="2F75B5"/>
                      </a:solidFill>
                      <a:prstDash val="dot"/>
                      <a:round/>
                      <a:headEnd type="none" w="med" len="med"/>
                      <a:tailEnd type="none" w="med" len="med"/>
                    </a:lnL>
                    <a:lnR w="6350" cap="flat" cmpd="sng" algn="ctr">
                      <a:solidFill>
                        <a:srgbClr val="2F75B5"/>
                      </a:solidFill>
                      <a:prstDash val="dot"/>
                      <a:round/>
                      <a:headEnd type="none" w="med" len="med"/>
                      <a:tailEnd type="none" w="med" len="med"/>
                    </a:lnR>
                    <a:lnT w="6350" cap="flat" cmpd="sng" algn="ctr">
                      <a:solidFill>
                        <a:srgbClr val="2F75B5"/>
                      </a:solidFill>
                      <a:prstDash val="dot"/>
                      <a:round/>
                      <a:headEnd type="none" w="med" len="med"/>
                      <a:tailEnd type="none" w="med" len="med"/>
                    </a:lnT>
                    <a:lnB w="6350" cap="flat" cmpd="sng" algn="ctr">
                      <a:solidFill>
                        <a:srgbClr val="2F75B5"/>
                      </a:solidFill>
                      <a:prstDash val="dot"/>
                      <a:round/>
                      <a:headEnd type="none" w="med" len="med"/>
                      <a:tailEnd type="none" w="med" len="med"/>
                    </a:lnB>
                  </a:tcPr>
                </a:tc>
                <a:extLst>
                  <a:ext uri="{0D108BD9-81ED-4DB2-BD59-A6C34878D82A}">
                    <a16:rowId xmlns:a16="http://schemas.microsoft.com/office/drawing/2014/main" val="4260214659"/>
                  </a:ext>
                </a:extLst>
              </a:tr>
              <a:tr h="190500">
                <a:tc>
                  <a:txBody>
                    <a:bodyPr/>
                    <a:lstStyle/>
                    <a:p>
                      <a:pPr algn="just" fontAlgn="ctr"/>
                      <a:r>
                        <a:rPr lang="es-CO" sz="1400" b="0" i="0" u="none" strike="noStrike" dirty="0">
                          <a:solidFill>
                            <a:srgbClr val="1F4E78"/>
                          </a:solidFill>
                          <a:effectLst/>
                          <a:latin typeface="Montserrat" pitchFamily="2" charset="0"/>
                        </a:rPr>
                        <a:t>Número de actividades</a:t>
                      </a:r>
                    </a:p>
                  </a:txBody>
                  <a:tcPr marL="9525" marR="9525" marT="9525" marB="0" anchor="ctr">
                    <a:lnL w="6350" cap="flat" cmpd="sng" algn="ctr">
                      <a:solidFill>
                        <a:srgbClr val="2F75B5"/>
                      </a:solidFill>
                      <a:prstDash val="dot"/>
                      <a:round/>
                      <a:headEnd type="none" w="med" len="med"/>
                      <a:tailEnd type="none" w="med" len="med"/>
                    </a:lnL>
                    <a:lnR w="6350" cap="flat" cmpd="sng" algn="ctr">
                      <a:solidFill>
                        <a:srgbClr val="2F75B5"/>
                      </a:solidFill>
                      <a:prstDash val="dot"/>
                      <a:round/>
                      <a:headEnd type="none" w="med" len="med"/>
                      <a:tailEnd type="none" w="med" len="med"/>
                    </a:lnR>
                    <a:lnT w="6350" cap="flat" cmpd="sng" algn="ctr">
                      <a:solidFill>
                        <a:srgbClr val="2F75B5"/>
                      </a:solidFill>
                      <a:prstDash val="dot"/>
                      <a:round/>
                      <a:headEnd type="none" w="med" len="med"/>
                      <a:tailEnd type="none" w="med" len="med"/>
                    </a:lnT>
                    <a:lnB w="6350" cap="flat" cmpd="sng" algn="ctr">
                      <a:solidFill>
                        <a:srgbClr val="2F75B5"/>
                      </a:solidFill>
                      <a:prstDash val="dot"/>
                      <a:round/>
                      <a:headEnd type="none" w="med" len="med"/>
                      <a:tailEnd type="none" w="med" len="med"/>
                    </a:lnB>
                  </a:tcPr>
                </a:tc>
                <a:tc>
                  <a:txBody>
                    <a:bodyPr/>
                    <a:lstStyle/>
                    <a:p>
                      <a:pPr algn="ctr" fontAlgn="ctr"/>
                      <a:r>
                        <a:rPr lang="es-CO" sz="1400" b="0" i="0" u="none" strike="noStrike" dirty="0">
                          <a:solidFill>
                            <a:srgbClr val="1F4E78"/>
                          </a:solidFill>
                          <a:effectLst/>
                          <a:latin typeface="Montserrat" pitchFamily="2" charset="0"/>
                        </a:rPr>
                        <a:t>34</a:t>
                      </a:r>
                    </a:p>
                  </a:txBody>
                  <a:tcPr marL="9525" marR="9525" marT="9525" marB="0" anchor="ctr">
                    <a:lnL w="6350" cap="flat" cmpd="sng" algn="ctr">
                      <a:solidFill>
                        <a:srgbClr val="2F75B5"/>
                      </a:solidFill>
                      <a:prstDash val="dot"/>
                      <a:round/>
                      <a:headEnd type="none" w="med" len="med"/>
                      <a:tailEnd type="none" w="med" len="med"/>
                    </a:lnL>
                    <a:lnR w="6350" cap="flat" cmpd="sng" algn="ctr">
                      <a:solidFill>
                        <a:srgbClr val="2F75B5"/>
                      </a:solidFill>
                      <a:prstDash val="dot"/>
                      <a:round/>
                      <a:headEnd type="none" w="med" len="med"/>
                      <a:tailEnd type="none" w="med" len="med"/>
                    </a:lnR>
                    <a:lnT w="6350" cap="flat" cmpd="sng" algn="ctr">
                      <a:solidFill>
                        <a:srgbClr val="2F75B5"/>
                      </a:solidFill>
                      <a:prstDash val="dot"/>
                      <a:round/>
                      <a:headEnd type="none" w="med" len="med"/>
                      <a:tailEnd type="none" w="med" len="med"/>
                    </a:lnT>
                    <a:lnB w="6350" cap="flat" cmpd="sng" algn="ctr">
                      <a:solidFill>
                        <a:srgbClr val="2F75B5"/>
                      </a:solidFill>
                      <a:prstDash val="dot"/>
                      <a:round/>
                      <a:headEnd type="none" w="med" len="med"/>
                      <a:tailEnd type="none" w="med" len="med"/>
                    </a:lnB>
                  </a:tcPr>
                </a:tc>
                <a:extLst>
                  <a:ext uri="{0D108BD9-81ED-4DB2-BD59-A6C34878D82A}">
                    <a16:rowId xmlns:a16="http://schemas.microsoft.com/office/drawing/2014/main" val="3875477578"/>
                  </a:ext>
                </a:extLst>
              </a:tr>
            </a:tbl>
          </a:graphicData>
        </a:graphic>
      </p:graphicFrame>
      <p:sp>
        <p:nvSpPr>
          <p:cNvPr id="2" name="object 4">
            <a:extLst>
              <a:ext uri="{FF2B5EF4-FFF2-40B4-BE49-F238E27FC236}">
                <a16:creationId xmlns:a16="http://schemas.microsoft.com/office/drawing/2014/main" id="{6C9A22F9-4AF7-A2F6-3B18-7D03A1036CD0}"/>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3" name="object 5">
            <a:extLst>
              <a:ext uri="{FF2B5EF4-FFF2-40B4-BE49-F238E27FC236}">
                <a16:creationId xmlns:a16="http://schemas.microsoft.com/office/drawing/2014/main" id="{724195EB-F428-82E9-FBF0-4873AB1FDA13}"/>
              </a:ext>
            </a:extLst>
          </p:cNvPr>
          <p:cNvGrpSpPr/>
          <p:nvPr/>
        </p:nvGrpSpPr>
        <p:grpSpPr>
          <a:xfrm>
            <a:off x="4495" y="6780549"/>
            <a:ext cx="12184380" cy="76200"/>
            <a:chOff x="4495" y="6780549"/>
            <a:chExt cx="12184380" cy="76200"/>
          </a:xfrm>
        </p:grpSpPr>
        <p:sp>
          <p:nvSpPr>
            <p:cNvPr id="4" name="object 6">
              <a:extLst>
                <a:ext uri="{FF2B5EF4-FFF2-40B4-BE49-F238E27FC236}">
                  <a16:creationId xmlns:a16="http://schemas.microsoft.com/office/drawing/2014/main" id="{B92B6D77-139E-E325-B6EA-57A0FF0EDFA6}"/>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13" name="object 7">
              <a:extLst>
                <a:ext uri="{FF2B5EF4-FFF2-40B4-BE49-F238E27FC236}">
                  <a16:creationId xmlns:a16="http://schemas.microsoft.com/office/drawing/2014/main" id="{A38745E6-063A-7F3A-670E-790FDDFAC013}"/>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14" name="object 8">
              <a:extLst>
                <a:ext uri="{FF2B5EF4-FFF2-40B4-BE49-F238E27FC236}">
                  <a16:creationId xmlns:a16="http://schemas.microsoft.com/office/drawing/2014/main" id="{4A226811-1B8B-C4CE-C139-728E2254BA44}"/>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5" name="object 9">
            <a:extLst>
              <a:ext uri="{FF2B5EF4-FFF2-40B4-BE49-F238E27FC236}">
                <a16:creationId xmlns:a16="http://schemas.microsoft.com/office/drawing/2014/main" id="{C96D94C6-60D1-1B3D-D572-BEED16EFDCEC}"/>
              </a:ext>
            </a:extLst>
          </p:cNvPr>
          <p:cNvGrpSpPr/>
          <p:nvPr/>
        </p:nvGrpSpPr>
        <p:grpSpPr>
          <a:xfrm>
            <a:off x="293905" y="212773"/>
            <a:ext cx="810260" cy="67310"/>
            <a:chOff x="1268266" y="510608"/>
            <a:chExt cx="810260" cy="67310"/>
          </a:xfrm>
        </p:grpSpPr>
        <p:sp>
          <p:nvSpPr>
            <p:cNvPr id="16" name="object 10">
              <a:extLst>
                <a:ext uri="{FF2B5EF4-FFF2-40B4-BE49-F238E27FC236}">
                  <a16:creationId xmlns:a16="http://schemas.microsoft.com/office/drawing/2014/main" id="{C800C745-5344-862B-F6B4-1A6F7C7CB5A4}"/>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7" name="object 11">
              <a:extLst>
                <a:ext uri="{FF2B5EF4-FFF2-40B4-BE49-F238E27FC236}">
                  <a16:creationId xmlns:a16="http://schemas.microsoft.com/office/drawing/2014/main" id="{4BA7A7FB-E70C-F9C5-03D9-09C280A265C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8" name="object 12">
              <a:extLst>
                <a:ext uri="{FF2B5EF4-FFF2-40B4-BE49-F238E27FC236}">
                  <a16:creationId xmlns:a16="http://schemas.microsoft.com/office/drawing/2014/main" id="{4D79ADBC-FDFC-B9C0-95AC-100F9E4D708F}"/>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92236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contenido 2">
            <a:extLst>
              <a:ext uri="{FF2B5EF4-FFF2-40B4-BE49-F238E27FC236}">
                <a16:creationId xmlns:a16="http://schemas.microsoft.com/office/drawing/2014/main" id="{057F851D-BBF8-473D-AACC-395C654753B3}"/>
              </a:ext>
            </a:extLst>
          </p:cNvPr>
          <p:cNvSpPr>
            <a:spLocks noGrp="1"/>
          </p:cNvSpPr>
          <p:nvPr>
            <p:ph idx="1"/>
          </p:nvPr>
        </p:nvSpPr>
        <p:spPr>
          <a:xfrm>
            <a:off x="760280" y="2179658"/>
            <a:ext cx="10515600" cy="2641979"/>
          </a:xfrm>
        </p:spPr>
        <p:txBody>
          <a:bodyPr vert="horz" lIns="91440" tIns="45720" rIns="91440" bIns="45720" rtlCol="0">
            <a:noAutofit/>
          </a:bodyPr>
          <a:lstStyle/>
          <a:p>
            <a:r>
              <a:rPr lang="es-CO" sz="1600" b="1" dirty="0">
                <a:solidFill>
                  <a:schemeClr val="accent1"/>
                </a:solidFill>
                <a:latin typeface="Montserrat" pitchFamily="2" charset="0"/>
              </a:rPr>
              <a:t>Política del </a:t>
            </a:r>
            <a:r>
              <a:rPr lang="es-CO" sz="1600" b="1" dirty="0" err="1">
                <a:solidFill>
                  <a:schemeClr val="accent1"/>
                </a:solidFill>
                <a:latin typeface="Montserrat" pitchFamily="2" charset="0"/>
              </a:rPr>
              <a:t>MIPG</a:t>
            </a:r>
            <a:r>
              <a:rPr lang="es-CO" sz="1600" b="1" dirty="0">
                <a:solidFill>
                  <a:schemeClr val="accent1"/>
                </a:solidFill>
                <a:latin typeface="Montserrat" pitchFamily="2" charset="0"/>
              </a:rPr>
              <a:t>:  </a:t>
            </a:r>
            <a:r>
              <a:rPr lang="es-CO" sz="1600" dirty="0">
                <a:latin typeface="Montserrat" pitchFamily="2" charset="0"/>
              </a:rPr>
              <a:t>Gobierno  Digital de MINTIC.</a:t>
            </a:r>
          </a:p>
          <a:p>
            <a:pPr algn="just"/>
            <a:r>
              <a:rPr lang="es-CO" sz="1600" b="1" dirty="0">
                <a:solidFill>
                  <a:schemeClr val="accent1"/>
                </a:solidFill>
                <a:latin typeface="Montserrat" pitchFamily="2" charset="0"/>
              </a:rPr>
              <a:t>Objetivo del Plan: </a:t>
            </a:r>
            <a:r>
              <a:rPr lang="es-ES" sz="1600" dirty="0">
                <a:latin typeface="Montserrat" pitchFamily="2" charset="0"/>
              </a:rPr>
              <a:t>Trazar la estrategia de TI en función de las necesidades del sector, precisando las iniciativas de TI que permitan alcanzar la </a:t>
            </a:r>
            <a:r>
              <a:rPr lang="es-ES" sz="1600" b="1" i="1" dirty="0">
                <a:latin typeface="Montserrat" pitchFamily="2" charset="0"/>
              </a:rPr>
              <a:t>transformación digital</a:t>
            </a:r>
            <a:r>
              <a:rPr lang="es-ES" sz="1600" dirty="0">
                <a:latin typeface="Montserrat" pitchFamily="2" charset="0"/>
              </a:rPr>
              <a:t> sectorial en el marco de la Política de Gobierno Digital.</a:t>
            </a:r>
            <a:endParaRPr lang="es-CO" sz="1600" dirty="0">
              <a:latin typeface="Montserrat" pitchFamily="2" charset="0"/>
            </a:endParaRPr>
          </a:p>
          <a:p>
            <a:pPr algn="just"/>
            <a:r>
              <a:rPr lang="es-CO" sz="1600" b="1" dirty="0">
                <a:solidFill>
                  <a:schemeClr val="accent1"/>
                </a:solidFill>
                <a:latin typeface="Montserrat" pitchFamily="2" charset="0"/>
              </a:rPr>
              <a:t>Periodicidad del Plan</a:t>
            </a:r>
            <a:r>
              <a:rPr lang="es-CO" sz="1600" dirty="0">
                <a:solidFill>
                  <a:schemeClr val="accent1"/>
                </a:solidFill>
                <a:latin typeface="Montserrat" pitchFamily="2" charset="0"/>
                <a:sym typeface="Wingdings" panose="05000000000000000000" pitchFamily="2" charset="2"/>
              </a:rPr>
              <a:t>: </a:t>
            </a:r>
            <a:r>
              <a:rPr lang="es-CO" sz="1600" dirty="0">
                <a:latin typeface="Montserrat" pitchFamily="2" charset="0"/>
                <a:sym typeface="Wingdings" panose="05000000000000000000" pitchFamily="2" charset="2"/>
              </a:rPr>
              <a:t>actualización anual.</a:t>
            </a:r>
            <a:endParaRPr lang="es-CO" sz="1600" dirty="0">
              <a:latin typeface="Montserrat" pitchFamily="2" charset="0"/>
            </a:endParaRPr>
          </a:p>
          <a:p>
            <a:r>
              <a:rPr lang="es-CO" sz="1600" b="1" dirty="0">
                <a:solidFill>
                  <a:schemeClr val="accent1"/>
                </a:solidFill>
                <a:latin typeface="Montserrat" pitchFamily="2" charset="0"/>
              </a:rPr>
              <a:t>Proyectos y  Metas para la vigencia 2020 – 2023</a:t>
            </a:r>
          </a:p>
          <a:p>
            <a:pPr lvl="1">
              <a:buFont typeface="Wingdings" panose="05000000000000000000" pitchFamily="2" charset="2"/>
              <a:buChar char="v"/>
            </a:pPr>
            <a:r>
              <a:rPr lang="es-CO" sz="1600" i="1" dirty="0">
                <a:latin typeface="Montserrat" pitchFamily="2" charset="0"/>
              </a:rPr>
              <a:t>Proyecto</a:t>
            </a:r>
            <a:r>
              <a:rPr lang="es-CO" sz="1600" dirty="0">
                <a:latin typeface="Montserrat" pitchFamily="2" charset="0"/>
              </a:rPr>
              <a:t>: Mi Registro Rural.</a:t>
            </a:r>
          </a:p>
          <a:p>
            <a:pPr lvl="1">
              <a:buFont typeface="Wingdings" panose="05000000000000000000" pitchFamily="2" charset="2"/>
              <a:buChar char="v"/>
            </a:pPr>
            <a:r>
              <a:rPr lang="es-CO" sz="1600" i="1" dirty="0">
                <a:latin typeface="Montserrat" pitchFamily="2" charset="0"/>
              </a:rPr>
              <a:t>Proyecto:</a:t>
            </a:r>
            <a:r>
              <a:rPr lang="es-CO" sz="1600" dirty="0">
                <a:latin typeface="Montserrat" pitchFamily="2" charset="0"/>
              </a:rPr>
              <a:t> simplificación de trámites de la ANT, ICA.</a:t>
            </a:r>
          </a:p>
          <a:p>
            <a:endParaRPr lang="es-CO" sz="1600" b="1" dirty="0">
              <a:solidFill>
                <a:schemeClr val="accent5">
                  <a:lumMod val="50000"/>
                </a:schemeClr>
              </a:solidFill>
              <a:latin typeface="Montserrat" pitchFamily="2" charset="0"/>
            </a:endParaRPr>
          </a:p>
          <a:p>
            <a:pPr marL="0" indent="0">
              <a:buNone/>
            </a:pPr>
            <a:endParaRPr lang="es-CO" sz="1600" dirty="0">
              <a:solidFill>
                <a:schemeClr val="accent5">
                  <a:lumMod val="50000"/>
                </a:schemeClr>
              </a:solidFill>
              <a:latin typeface="Montserrat" pitchFamily="2" charset="0"/>
            </a:endParaRPr>
          </a:p>
        </p:txBody>
      </p:sp>
      <p:sp>
        <p:nvSpPr>
          <p:cNvPr id="6" name="Marcador de contenido 2">
            <a:extLst>
              <a:ext uri="{FF2B5EF4-FFF2-40B4-BE49-F238E27FC236}">
                <a16:creationId xmlns:a16="http://schemas.microsoft.com/office/drawing/2014/main" id="{B99E83F4-C974-4EED-AD73-7DDDD4CD10F8}"/>
              </a:ext>
            </a:extLst>
          </p:cNvPr>
          <p:cNvSpPr txBox="1">
            <a:spLocks/>
          </p:cNvSpPr>
          <p:nvPr/>
        </p:nvSpPr>
        <p:spPr>
          <a:xfrm>
            <a:off x="425239" y="835671"/>
            <a:ext cx="11006481" cy="653242"/>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400" b="1" dirty="0">
                <a:solidFill>
                  <a:schemeClr val="accent1"/>
                </a:solidFill>
                <a:latin typeface="Montserrat" pitchFamily="2" charset="0"/>
              </a:rPr>
              <a:t>PLAN ESTRATÉGICO DE TECNOLOGÍAS DE LA INFORMACIÓN - PETI SECTORIAL</a:t>
            </a:r>
          </a:p>
        </p:txBody>
      </p:sp>
      <p:graphicFrame>
        <p:nvGraphicFramePr>
          <p:cNvPr id="3" name="Tabla 2">
            <a:extLst>
              <a:ext uri="{FF2B5EF4-FFF2-40B4-BE49-F238E27FC236}">
                <a16:creationId xmlns:a16="http://schemas.microsoft.com/office/drawing/2014/main" id="{349FF057-B136-4331-B9EB-4A99DA65A509}"/>
              </a:ext>
            </a:extLst>
          </p:cNvPr>
          <p:cNvGraphicFramePr>
            <a:graphicFrameLocks noGrp="1"/>
          </p:cNvGraphicFramePr>
          <p:nvPr>
            <p:extLst>
              <p:ext uri="{D42A27DB-BD31-4B8C-83A1-F6EECF244321}">
                <p14:modId xmlns:p14="http://schemas.microsoft.com/office/powerpoint/2010/main" val="3309548970"/>
              </p:ext>
            </p:extLst>
          </p:nvPr>
        </p:nvGraphicFramePr>
        <p:xfrm>
          <a:off x="7938583" y="3808177"/>
          <a:ext cx="3582737" cy="1013460"/>
        </p:xfrm>
        <a:graphic>
          <a:graphicData uri="http://schemas.openxmlformats.org/drawingml/2006/table">
            <a:tbl>
              <a:tblPr/>
              <a:tblGrid>
                <a:gridCol w="2032001">
                  <a:extLst>
                    <a:ext uri="{9D8B030D-6E8A-4147-A177-3AD203B41FA5}">
                      <a16:colId xmlns:a16="http://schemas.microsoft.com/office/drawing/2014/main" val="4179932371"/>
                    </a:ext>
                  </a:extLst>
                </a:gridCol>
                <a:gridCol w="1550736">
                  <a:extLst>
                    <a:ext uri="{9D8B030D-6E8A-4147-A177-3AD203B41FA5}">
                      <a16:colId xmlns:a16="http://schemas.microsoft.com/office/drawing/2014/main" val="897378860"/>
                    </a:ext>
                  </a:extLst>
                </a:gridCol>
              </a:tblGrid>
              <a:tr h="190500">
                <a:tc>
                  <a:txBody>
                    <a:bodyPr/>
                    <a:lstStyle/>
                    <a:p>
                      <a:pPr algn="ctr" fontAlgn="b"/>
                      <a:r>
                        <a:rPr lang="es-CO" sz="1600" b="1" i="0" u="none" strike="noStrike">
                          <a:solidFill>
                            <a:srgbClr val="FFFFFF"/>
                          </a:solidFill>
                          <a:effectLst/>
                          <a:latin typeface="Calibri" panose="020F0502020204030204" pitchFamily="34" charset="0"/>
                        </a:rPr>
                        <a:t>Ítem</a:t>
                      </a:r>
                    </a:p>
                  </a:txBody>
                  <a:tcPr marL="9525" marR="9525" marT="9525" marB="0" anchor="b">
                    <a:lnL w="6350" cap="flat" cmpd="sng" algn="ctr">
                      <a:solidFill>
                        <a:srgbClr val="2F75B5"/>
                      </a:solidFill>
                      <a:prstDash val="dot"/>
                      <a:round/>
                      <a:headEnd type="none" w="med" len="med"/>
                      <a:tailEnd type="none" w="med" len="med"/>
                    </a:lnL>
                    <a:lnR w="6350" cap="flat" cmpd="sng" algn="ctr">
                      <a:solidFill>
                        <a:srgbClr val="2F75B5"/>
                      </a:solidFill>
                      <a:prstDash val="dot"/>
                      <a:round/>
                      <a:headEnd type="none" w="med" len="med"/>
                      <a:tailEnd type="none" w="med" len="med"/>
                    </a:lnR>
                    <a:lnT w="6350" cap="flat" cmpd="sng" algn="ctr">
                      <a:solidFill>
                        <a:srgbClr val="2F75B5"/>
                      </a:solidFill>
                      <a:prstDash val="dot"/>
                      <a:round/>
                      <a:headEnd type="none" w="med" len="med"/>
                      <a:tailEnd type="none" w="med" len="med"/>
                    </a:lnT>
                    <a:lnB w="6350" cap="flat" cmpd="sng" algn="ctr">
                      <a:solidFill>
                        <a:srgbClr val="2F75B5"/>
                      </a:solidFill>
                      <a:prstDash val="dot"/>
                      <a:round/>
                      <a:headEnd type="none" w="med" len="med"/>
                      <a:tailEnd type="none" w="med" len="med"/>
                    </a:lnB>
                    <a:solidFill>
                      <a:srgbClr val="2F75B5"/>
                    </a:solidFill>
                  </a:tcPr>
                </a:tc>
                <a:tc>
                  <a:txBody>
                    <a:bodyPr/>
                    <a:lstStyle/>
                    <a:p>
                      <a:pPr algn="ctr" fontAlgn="b"/>
                      <a:r>
                        <a:rPr lang="es-CO" sz="1600" b="1" i="0" u="none" strike="noStrike">
                          <a:solidFill>
                            <a:srgbClr val="FFFFFF"/>
                          </a:solidFill>
                          <a:effectLst/>
                          <a:latin typeface="Calibri" panose="020F0502020204030204" pitchFamily="34" charset="0"/>
                        </a:rPr>
                        <a:t>Cantidad</a:t>
                      </a:r>
                    </a:p>
                  </a:txBody>
                  <a:tcPr marL="9525" marR="9525" marT="9525" marB="0" anchor="b">
                    <a:lnL w="6350" cap="flat" cmpd="sng" algn="ctr">
                      <a:solidFill>
                        <a:srgbClr val="2F75B5"/>
                      </a:solidFill>
                      <a:prstDash val="dot"/>
                      <a:round/>
                      <a:headEnd type="none" w="med" len="med"/>
                      <a:tailEnd type="none" w="med" len="med"/>
                    </a:lnL>
                    <a:lnR w="6350" cap="flat" cmpd="sng" algn="ctr">
                      <a:solidFill>
                        <a:srgbClr val="2F75B5"/>
                      </a:solidFill>
                      <a:prstDash val="dot"/>
                      <a:round/>
                      <a:headEnd type="none" w="med" len="med"/>
                      <a:tailEnd type="none" w="med" len="med"/>
                    </a:lnR>
                    <a:lnT w="6350" cap="flat" cmpd="sng" algn="ctr">
                      <a:solidFill>
                        <a:srgbClr val="2F75B5"/>
                      </a:solidFill>
                      <a:prstDash val="dot"/>
                      <a:round/>
                      <a:headEnd type="none" w="med" len="med"/>
                      <a:tailEnd type="none" w="med" len="med"/>
                    </a:lnT>
                    <a:lnB w="6350" cap="flat" cmpd="sng" algn="ctr">
                      <a:solidFill>
                        <a:srgbClr val="2F75B5"/>
                      </a:solidFill>
                      <a:prstDash val="dot"/>
                      <a:round/>
                      <a:headEnd type="none" w="med" len="med"/>
                      <a:tailEnd type="none" w="med" len="med"/>
                    </a:lnB>
                    <a:solidFill>
                      <a:srgbClr val="2F75B5"/>
                    </a:solidFill>
                  </a:tcPr>
                </a:tc>
                <a:extLst>
                  <a:ext uri="{0D108BD9-81ED-4DB2-BD59-A6C34878D82A}">
                    <a16:rowId xmlns:a16="http://schemas.microsoft.com/office/drawing/2014/main" val="3735051880"/>
                  </a:ext>
                </a:extLst>
              </a:tr>
              <a:tr h="190500">
                <a:tc>
                  <a:txBody>
                    <a:bodyPr/>
                    <a:lstStyle/>
                    <a:p>
                      <a:pPr algn="just" fontAlgn="ctr"/>
                      <a:r>
                        <a:rPr lang="es-CO" sz="1600" b="0" i="0" u="none" strike="noStrike">
                          <a:solidFill>
                            <a:srgbClr val="1F4E78"/>
                          </a:solidFill>
                          <a:effectLst/>
                          <a:latin typeface="Calibri" panose="020F0502020204030204" pitchFamily="34" charset="0"/>
                        </a:rPr>
                        <a:t>Número de proyectos</a:t>
                      </a:r>
                    </a:p>
                  </a:txBody>
                  <a:tcPr marL="9525" marR="9525" marT="9525" marB="0" anchor="ctr">
                    <a:lnL w="6350" cap="flat" cmpd="sng" algn="ctr">
                      <a:solidFill>
                        <a:srgbClr val="2F75B5"/>
                      </a:solidFill>
                      <a:prstDash val="dot"/>
                      <a:round/>
                      <a:headEnd type="none" w="med" len="med"/>
                      <a:tailEnd type="none" w="med" len="med"/>
                    </a:lnL>
                    <a:lnR w="6350" cap="flat" cmpd="sng" algn="ctr">
                      <a:solidFill>
                        <a:srgbClr val="2F75B5"/>
                      </a:solidFill>
                      <a:prstDash val="dot"/>
                      <a:round/>
                      <a:headEnd type="none" w="med" len="med"/>
                      <a:tailEnd type="none" w="med" len="med"/>
                    </a:lnR>
                    <a:lnT w="6350" cap="flat" cmpd="sng" algn="ctr">
                      <a:solidFill>
                        <a:srgbClr val="2F75B5"/>
                      </a:solidFill>
                      <a:prstDash val="dot"/>
                      <a:round/>
                      <a:headEnd type="none" w="med" len="med"/>
                      <a:tailEnd type="none" w="med" len="med"/>
                    </a:lnT>
                    <a:lnB w="6350" cap="flat" cmpd="sng" algn="ctr">
                      <a:solidFill>
                        <a:srgbClr val="2F75B5"/>
                      </a:solidFill>
                      <a:prstDash val="dot"/>
                      <a:round/>
                      <a:headEnd type="none" w="med" len="med"/>
                      <a:tailEnd type="none" w="med" len="med"/>
                    </a:lnB>
                  </a:tcPr>
                </a:tc>
                <a:tc>
                  <a:txBody>
                    <a:bodyPr/>
                    <a:lstStyle/>
                    <a:p>
                      <a:pPr algn="ctr" fontAlgn="ctr"/>
                      <a:r>
                        <a:rPr lang="es-CO" sz="1600" b="0" i="0" u="none" strike="noStrike" dirty="0">
                          <a:solidFill>
                            <a:srgbClr val="1F4E78"/>
                          </a:solidFill>
                          <a:effectLst/>
                          <a:latin typeface="Calibri" panose="020F0502020204030204" pitchFamily="34" charset="0"/>
                        </a:rPr>
                        <a:t>13</a:t>
                      </a:r>
                    </a:p>
                  </a:txBody>
                  <a:tcPr marL="9525" marR="9525" marT="9525" marB="0" anchor="ctr">
                    <a:lnL w="6350" cap="flat" cmpd="sng" algn="ctr">
                      <a:solidFill>
                        <a:srgbClr val="2F75B5"/>
                      </a:solidFill>
                      <a:prstDash val="dot"/>
                      <a:round/>
                      <a:headEnd type="none" w="med" len="med"/>
                      <a:tailEnd type="none" w="med" len="med"/>
                    </a:lnL>
                    <a:lnR w="6350" cap="flat" cmpd="sng" algn="ctr">
                      <a:solidFill>
                        <a:srgbClr val="2F75B5"/>
                      </a:solidFill>
                      <a:prstDash val="dot"/>
                      <a:round/>
                      <a:headEnd type="none" w="med" len="med"/>
                      <a:tailEnd type="none" w="med" len="med"/>
                    </a:lnR>
                    <a:lnT w="6350" cap="flat" cmpd="sng" algn="ctr">
                      <a:solidFill>
                        <a:srgbClr val="2F75B5"/>
                      </a:solidFill>
                      <a:prstDash val="dot"/>
                      <a:round/>
                      <a:headEnd type="none" w="med" len="med"/>
                      <a:tailEnd type="none" w="med" len="med"/>
                    </a:lnT>
                    <a:lnB w="6350" cap="flat" cmpd="sng" algn="ctr">
                      <a:solidFill>
                        <a:srgbClr val="2F75B5"/>
                      </a:solidFill>
                      <a:prstDash val="dot"/>
                      <a:round/>
                      <a:headEnd type="none" w="med" len="med"/>
                      <a:tailEnd type="none" w="med" len="med"/>
                    </a:lnB>
                  </a:tcPr>
                </a:tc>
                <a:extLst>
                  <a:ext uri="{0D108BD9-81ED-4DB2-BD59-A6C34878D82A}">
                    <a16:rowId xmlns:a16="http://schemas.microsoft.com/office/drawing/2014/main" val="1917544660"/>
                  </a:ext>
                </a:extLst>
              </a:tr>
              <a:tr h="190500">
                <a:tc>
                  <a:txBody>
                    <a:bodyPr/>
                    <a:lstStyle/>
                    <a:p>
                      <a:pPr algn="just" fontAlgn="ctr"/>
                      <a:r>
                        <a:rPr lang="es-CO" sz="1600" b="0" i="0" u="none" strike="noStrike">
                          <a:solidFill>
                            <a:srgbClr val="1F4E78"/>
                          </a:solidFill>
                          <a:effectLst/>
                          <a:latin typeface="Calibri" panose="020F0502020204030204" pitchFamily="34" charset="0"/>
                        </a:rPr>
                        <a:t>Metas</a:t>
                      </a:r>
                    </a:p>
                  </a:txBody>
                  <a:tcPr marL="9525" marR="9525" marT="9525" marB="0" anchor="ctr">
                    <a:lnL w="6350" cap="flat" cmpd="sng" algn="ctr">
                      <a:solidFill>
                        <a:srgbClr val="2F75B5"/>
                      </a:solidFill>
                      <a:prstDash val="dot"/>
                      <a:round/>
                      <a:headEnd type="none" w="med" len="med"/>
                      <a:tailEnd type="none" w="med" len="med"/>
                    </a:lnL>
                    <a:lnR w="6350" cap="flat" cmpd="sng" algn="ctr">
                      <a:solidFill>
                        <a:srgbClr val="2F75B5"/>
                      </a:solidFill>
                      <a:prstDash val="dot"/>
                      <a:round/>
                      <a:headEnd type="none" w="med" len="med"/>
                      <a:tailEnd type="none" w="med" len="med"/>
                    </a:lnR>
                    <a:lnT w="6350" cap="flat" cmpd="sng" algn="ctr">
                      <a:solidFill>
                        <a:srgbClr val="2F75B5"/>
                      </a:solidFill>
                      <a:prstDash val="dot"/>
                      <a:round/>
                      <a:headEnd type="none" w="med" len="med"/>
                      <a:tailEnd type="none" w="med" len="med"/>
                    </a:lnT>
                    <a:lnB w="6350" cap="flat" cmpd="sng" algn="ctr">
                      <a:solidFill>
                        <a:srgbClr val="2F75B5"/>
                      </a:solidFill>
                      <a:prstDash val="dot"/>
                      <a:round/>
                      <a:headEnd type="none" w="med" len="med"/>
                      <a:tailEnd type="none" w="med" len="med"/>
                    </a:lnB>
                  </a:tcPr>
                </a:tc>
                <a:tc>
                  <a:txBody>
                    <a:bodyPr/>
                    <a:lstStyle/>
                    <a:p>
                      <a:pPr algn="ctr" fontAlgn="ctr"/>
                      <a:r>
                        <a:rPr lang="es-CO" sz="1600" b="0" i="0" u="none" strike="noStrike">
                          <a:solidFill>
                            <a:srgbClr val="1F4E78"/>
                          </a:solidFill>
                          <a:effectLst/>
                          <a:latin typeface="Calibri" panose="020F0502020204030204" pitchFamily="34" charset="0"/>
                        </a:rPr>
                        <a:t>44</a:t>
                      </a:r>
                    </a:p>
                  </a:txBody>
                  <a:tcPr marL="9525" marR="9525" marT="9525" marB="0" anchor="ctr">
                    <a:lnL w="6350" cap="flat" cmpd="sng" algn="ctr">
                      <a:solidFill>
                        <a:srgbClr val="2F75B5"/>
                      </a:solidFill>
                      <a:prstDash val="dot"/>
                      <a:round/>
                      <a:headEnd type="none" w="med" len="med"/>
                      <a:tailEnd type="none" w="med" len="med"/>
                    </a:lnL>
                    <a:lnR w="6350" cap="flat" cmpd="sng" algn="ctr">
                      <a:solidFill>
                        <a:srgbClr val="2F75B5"/>
                      </a:solidFill>
                      <a:prstDash val="dot"/>
                      <a:round/>
                      <a:headEnd type="none" w="med" len="med"/>
                      <a:tailEnd type="none" w="med" len="med"/>
                    </a:lnR>
                    <a:lnT w="6350" cap="flat" cmpd="sng" algn="ctr">
                      <a:solidFill>
                        <a:srgbClr val="2F75B5"/>
                      </a:solidFill>
                      <a:prstDash val="dot"/>
                      <a:round/>
                      <a:headEnd type="none" w="med" len="med"/>
                      <a:tailEnd type="none" w="med" len="med"/>
                    </a:lnT>
                    <a:lnB w="6350" cap="flat" cmpd="sng" algn="ctr">
                      <a:solidFill>
                        <a:srgbClr val="2F75B5"/>
                      </a:solidFill>
                      <a:prstDash val="dot"/>
                      <a:round/>
                      <a:headEnd type="none" w="med" len="med"/>
                      <a:tailEnd type="none" w="med" len="med"/>
                    </a:lnB>
                  </a:tcPr>
                </a:tc>
                <a:extLst>
                  <a:ext uri="{0D108BD9-81ED-4DB2-BD59-A6C34878D82A}">
                    <a16:rowId xmlns:a16="http://schemas.microsoft.com/office/drawing/2014/main" val="692217888"/>
                  </a:ext>
                </a:extLst>
              </a:tr>
              <a:tr h="190500">
                <a:tc>
                  <a:txBody>
                    <a:bodyPr/>
                    <a:lstStyle/>
                    <a:p>
                      <a:pPr algn="just" fontAlgn="ctr"/>
                      <a:r>
                        <a:rPr lang="es-CO" sz="1600" b="0" i="0" u="none" strike="noStrike">
                          <a:solidFill>
                            <a:srgbClr val="1F4E78"/>
                          </a:solidFill>
                          <a:effectLst/>
                          <a:latin typeface="Calibri" panose="020F0502020204030204" pitchFamily="34" charset="0"/>
                        </a:rPr>
                        <a:t>Número de actividades</a:t>
                      </a:r>
                    </a:p>
                  </a:txBody>
                  <a:tcPr marL="9525" marR="9525" marT="9525" marB="0" anchor="ctr">
                    <a:lnL w="6350" cap="flat" cmpd="sng" algn="ctr">
                      <a:solidFill>
                        <a:srgbClr val="2F75B5"/>
                      </a:solidFill>
                      <a:prstDash val="dot"/>
                      <a:round/>
                      <a:headEnd type="none" w="med" len="med"/>
                      <a:tailEnd type="none" w="med" len="med"/>
                    </a:lnL>
                    <a:lnR w="6350" cap="flat" cmpd="sng" algn="ctr">
                      <a:solidFill>
                        <a:srgbClr val="2F75B5"/>
                      </a:solidFill>
                      <a:prstDash val="dot"/>
                      <a:round/>
                      <a:headEnd type="none" w="med" len="med"/>
                      <a:tailEnd type="none" w="med" len="med"/>
                    </a:lnR>
                    <a:lnT w="6350" cap="flat" cmpd="sng" algn="ctr">
                      <a:solidFill>
                        <a:srgbClr val="2F75B5"/>
                      </a:solidFill>
                      <a:prstDash val="dot"/>
                      <a:round/>
                      <a:headEnd type="none" w="med" len="med"/>
                      <a:tailEnd type="none" w="med" len="med"/>
                    </a:lnT>
                    <a:lnB w="6350" cap="flat" cmpd="sng" algn="ctr">
                      <a:solidFill>
                        <a:srgbClr val="2F75B5"/>
                      </a:solidFill>
                      <a:prstDash val="dot"/>
                      <a:round/>
                      <a:headEnd type="none" w="med" len="med"/>
                      <a:tailEnd type="none" w="med" len="med"/>
                    </a:lnB>
                  </a:tcPr>
                </a:tc>
                <a:tc>
                  <a:txBody>
                    <a:bodyPr/>
                    <a:lstStyle/>
                    <a:p>
                      <a:pPr algn="ctr" fontAlgn="ctr"/>
                      <a:r>
                        <a:rPr lang="es-CO" sz="1600" b="0" i="0" u="none" strike="noStrike" dirty="0">
                          <a:solidFill>
                            <a:srgbClr val="1F4E78"/>
                          </a:solidFill>
                          <a:effectLst/>
                          <a:latin typeface="Calibri" panose="020F0502020204030204" pitchFamily="34" charset="0"/>
                        </a:rPr>
                        <a:t>54</a:t>
                      </a:r>
                    </a:p>
                  </a:txBody>
                  <a:tcPr marL="9525" marR="9525" marT="9525" marB="0" anchor="ctr">
                    <a:lnL w="6350" cap="flat" cmpd="sng" algn="ctr">
                      <a:solidFill>
                        <a:srgbClr val="2F75B5"/>
                      </a:solidFill>
                      <a:prstDash val="dot"/>
                      <a:round/>
                      <a:headEnd type="none" w="med" len="med"/>
                      <a:tailEnd type="none" w="med" len="med"/>
                    </a:lnL>
                    <a:lnR w="6350" cap="flat" cmpd="sng" algn="ctr">
                      <a:solidFill>
                        <a:srgbClr val="2F75B5"/>
                      </a:solidFill>
                      <a:prstDash val="dot"/>
                      <a:round/>
                      <a:headEnd type="none" w="med" len="med"/>
                      <a:tailEnd type="none" w="med" len="med"/>
                    </a:lnR>
                    <a:lnT w="6350" cap="flat" cmpd="sng" algn="ctr">
                      <a:solidFill>
                        <a:srgbClr val="2F75B5"/>
                      </a:solidFill>
                      <a:prstDash val="dot"/>
                      <a:round/>
                      <a:headEnd type="none" w="med" len="med"/>
                      <a:tailEnd type="none" w="med" len="med"/>
                    </a:lnT>
                    <a:lnB w="6350" cap="flat" cmpd="sng" algn="ctr">
                      <a:solidFill>
                        <a:srgbClr val="2F75B5"/>
                      </a:solidFill>
                      <a:prstDash val="dot"/>
                      <a:round/>
                      <a:headEnd type="none" w="med" len="med"/>
                      <a:tailEnd type="none" w="med" len="med"/>
                    </a:lnB>
                  </a:tcPr>
                </a:tc>
                <a:extLst>
                  <a:ext uri="{0D108BD9-81ED-4DB2-BD59-A6C34878D82A}">
                    <a16:rowId xmlns:a16="http://schemas.microsoft.com/office/drawing/2014/main" val="1050979706"/>
                  </a:ext>
                </a:extLst>
              </a:tr>
            </a:tbl>
          </a:graphicData>
        </a:graphic>
      </p:graphicFrame>
      <p:sp>
        <p:nvSpPr>
          <p:cNvPr id="9" name="Marcador de contenido 2">
            <a:extLst>
              <a:ext uri="{FF2B5EF4-FFF2-40B4-BE49-F238E27FC236}">
                <a16:creationId xmlns:a16="http://schemas.microsoft.com/office/drawing/2014/main" id="{F1D02441-BACD-4AC3-BF41-CABC5A343FF4}"/>
              </a:ext>
            </a:extLst>
          </p:cNvPr>
          <p:cNvSpPr txBox="1">
            <a:spLocks/>
          </p:cNvSpPr>
          <p:nvPr/>
        </p:nvSpPr>
        <p:spPr>
          <a:xfrm>
            <a:off x="760280" y="4985694"/>
            <a:ext cx="10761040" cy="838200"/>
          </a:xfrm>
          <a:prstGeom prst="rect">
            <a:avLst/>
          </a:prstGeom>
          <a:noFill/>
          <a:ln w="3175">
            <a:solidFill>
              <a:schemeClr val="accent5">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s-ES" sz="1800" b="1" dirty="0">
                <a:solidFill>
                  <a:schemeClr val="accent1"/>
                </a:solidFill>
                <a:latin typeface="Montserrat" pitchFamily="2" charset="0"/>
              </a:rPr>
              <a:t>ACTUALIZACIÓN EN VIGENCIA 2023</a:t>
            </a:r>
          </a:p>
          <a:p>
            <a:pPr marL="457200" lvl="1" indent="0" algn="just">
              <a:buNone/>
            </a:pPr>
            <a:r>
              <a:rPr lang="es-ES" sz="1400" dirty="0">
                <a:solidFill>
                  <a:schemeClr val="accent1"/>
                </a:solidFill>
                <a:latin typeface="Montserrat" pitchFamily="2" charset="0"/>
              </a:rPr>
              <a:t>Continuar la alineación entre los proyectos de transformación digital que se siguen en apoyo con MINTIC con las entidades (MADR, ANT, ADR, UPRA, AUNAP // ICA, URT, AGROSAVIA, VECOL, FEDEGAN)</a:t>
            </a:r>
            <a:endParaRPr lang="es-CO" sz="1600" dirty="0">
              <a:solidFill>
                <a:schemeClr val="accent1"/>
              </a:solidFill>
              <a:latin typeface="Montserrat" pitchFamily="2" charset="0"/>
            </a:endParaRPr>
          </a:p>
        </p:txBody>
      </p:sp>
      <p:sp>
        <p:nvSpPr>
          <p:cNvPr id="10" name="Marcador de contenido 2">
            <a:extLst>
              <a:ext uri="{FF2B5EF4-FFF2-40B4-BE49-F238E27FC236}">
                <a16:creationId xmlns:a16="http://schemas.microsoft.com/office/drawing/2014/main" id="{F3740971-B3C6-412D-B3B5-6BB73F180FA6}"/>
              </a:ext>
            </a:extLst>
          </p:cNvPr>
          <p:cNvSpPr txBox="1">
            <a:spLocks/>
          </p:cNvSpPr>
          <p:nvPr/>
        </p:nvSpPr>
        <p:spPr>
          <a:xfrm>
            <a:off x="7791844" y="5641913"/>
            <a:ext cx="4427621" cy="1092829"/>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endParaRPr lang="es-ES" sz="1200" dirty="0">
              <a:solidFill>
                <a:schemeClr val="accent1"/>
              </a:solidFill>
            </a:endParaRPr>
          </a:p>
          <a:p>
            <a:pPr marL="457200" lvl="1" indent="0" algn="ctr">
              <a:buNone/>
            </a:pPr>
            <a:r>
              <a:rPr lang="es-CO" sz="1100" b="1" dirty="0">
                <a:solidFill>
                  <a:schemeClr val="accent1"/>
                </a:solidFill>
              </a:rPr>
              <a:t>PUBLICADO EN:</a:t>
            </a:r>
          </a:p>
          <a:p>
            <a:pPr marL="457200" lvl="1" indent="0" algn="ctr">
              <a:buNone/>
            </a:pPr>
            <a:r>
              <a:rPr lang="es-CO" sz="1100" dirty="0">
                <a:solidFill>
                  <a:schemeClr val="accent1"/>
                </a:solidFill>
              </a:rPr>
              <a:t>https://www.minagricultura.gov.co/Documents/20210609_PETI_Sectorial.pdf</a:t>
            </a:r>
            <a:endParaRPr lang="es-CO" sz="1600" dirty="0">
              <a:solidFill>
                <a:schemeClr val="accent1"/>
              </a:solidFill>
            </a:endParaRPr>
          </a:p>
          <a:p>
            <a:pPr algn="ctr"/>
            <a:endParaRPr lang="es-CO" sz="1800" b="1" dirty="0">
              <a:solidFill>
                <a:schemeClr val="accent1"/>
              </a:solidFill>
            </a:endParaRPr>
          </a:p>
        </p:txBody>
      </p:sp>
      <p:sp>
        <p:nvSpPr>
          <p:cNvPr id="2" name="object 4">
            <a:extLst>
              <a:ext uri="{FF2B5EF4-FFF2-40B4-BE49-F238E27FC236}">
                <a16:creationId xmlns:a16="http://schemas.microsoft.com/office/drawing/2014/main" id="{5B847D5B-8ACF-A972-1026-0E2C29BC6673}"/>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1E0E475A-507B-A979-FC19-7277831EDD8C}"/>
              </a:ext>
            </a:extLst>
          </p:cNvPr>
          <p:cNvGrpSpPr/>
          <p:nvPr/>
        </p:nvGrpSpPr>
        <p:grpSpPr>
          <a:xfrm>
            <a:off x="4495" y="6780549"/>
            <a:ext cx="12184380" cy="76200"/>
            <a:chOff x="4495" y="6780549"/>
            <a:chExt cx="12184380" cy="76200"/>
          </a:xfrm>
        </p:grpSpPr>
        <p:sp>
          <p:nvSpPr>
            <p:cNvPr id="8" name="object 6">
              <a:extLst>
                <a:ext uri="{FF2B5EF4-FFF2-40B4-BE49-F238E27FC236}">
                  <a16:creationId xmlns:a16="http://schemas.microsoft.com/office/drawing/2014/main" id="{AB9628DB-04E8-982C-48D3-6C3258683B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12" name="object 7">
              <a:extLst>
                <a:ext uri="{FF2B5EF4-FFF2-40B4-BE49-F238E27FC236}">
                  <a16:creationId xmlns:a16="http://schemas.microsoft.com/office/drawing/2014/main" id="{7C611141-E9B7-EA0F-393D-35F813F43159}"/>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14" name="object 8">
              <a:extLst>
                <a:ext uri="{FF2B5EF4-FFF2-40B4-BE49-F238E27FC236}">
                  <a16:creationId xmlns:a16="http://schemas.microsoft.com/office/drawing/2014/main" id="{9BCE0BED-62DD-D74F-305C-45AAA9803ACB}"/>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5" name="object 9">
            <a:extLst>
              <a:ext uri="{FF2B5EF4-FFF2-40B4-BE49-F238E27FC236}">
                <a16:creationId xmlns:a16="http://schemas.microsoft.com/office/drawing/2014/main" id="{FDF822E8-D4DB-6848-C03C-96F56C7C222D}"/>
              </a:ext>
            </a:extLst>
          </p:cNvPr>
          <p:cNvGrpSpPr/>
          <p:nvPr/>
        </p:nvGrpSpPr>
        <p:grpSpPr>
          <a:xfrm>
            <a:off x="293905" y="212773"/>
            <a:ext cx="810260" cy="67310"/>
            <a:chOff x="1268266" y="510608"/>
            <a:chExt cx="810260" cy="67310"/>
          </a:xfrm>
        </p:grpSpPr>
        <p:sp>
          <p:nvSpPr>
            <p:cNvPr id="16" name="object 10">
              <a:extLst>
                <a:ext uri="{FF2B5EF4-FFF2-40B4-BE49-F238E27FC236}">
                  <a16:creationId xmlns:a16="http://schemas.microsoft.com/office/drawing/2014/main" id="{76FF0D54-7622-66EF-262C-EB30B721DBF4}"/>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7" name="object 11">
              <a:extLst>
                <a:ext uri="{FF2B5EF4-FFF2-40B4-BE49-F238E27FC236}">
                  <a16:creationId xmlns:a16="http://schemas.microsoft.com/office/drawing/2014/main" id="{32650904-B37A-7127-7318-058C22023DD4}"/>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8" name="object 12">
              <a:extLst>
                <a:ext uri="{FF2B5EF4-FFF2-40B4-BE49-F238E27FC236}">
                  <a16:creationId xmlns:a16="http://schemas.microsoft.com/office/drawing/2014/main" id="{E16E17F9-6504-15A5-BC01-970E4E67CDC4}"/>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4819992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1685244"/>
            <a:ext cx="10002597" cy="954107"/>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pPr marL="263525"/>
            <a:r>
              <a:rPr lang="es-MX" sz="2800" dirty="0">
                <a:effectLst/>
                <a:ea typeface="Calibri" panose="020F0502020204030204" pitchFamily="34" charset="0"/>
              </a:rPr>
              <a:t>4.11. Plan de Tratamiento de Riesgos de Seguridad y Privacidad de la Información</a:t>
            </a:r>
            <a:r>
              <a:rPr lang="es-MX" sz="2400" dirty="0">
                <a:effectLst/>
                <a:ea typeface="Calibri" panose="020F0502020204030204" pitchFamily="34" charset="0"/>
              </a:rPr>
              <a:t> </a:t>
            </a:r>
            <a:endParaRPr lang="es-MX" sz="2400" b="0" dirty="0">
              <a:effectLst/>
              <a:ea typeface="Calibri" panose="020F0502020204030204" pitchFamily="34" charset="0"/>
            </a:endParaRP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
        <p:nvSpPr>
          <p:cNvPr id="13" name="CuadroTexto 12">
            <a:extLst>
              <a:ext uri="{FF2B5EF4-FFF2-40B4-BE49-F238E27FC236}">
                <a16:creationId xmlns:a16="http://schemas.microsoft.com/office/drawing/2014/main" id="{F802AC84-20DF-2FAF-6B74-1129352F412B}"/>
              </a:ext>
            </a:extLst>
          </p:cNvPr>
          <p:cNvSpPr txBox="1"/>
          <p:nvPr/>
        </p:nvSpPr>
        <p:spPr>
          <a:xfrm>
            <a:off x="1104156" y="2922973"/>
            <a:ext cx="10002597" cy="1938992"/>
          </a:xfrm>
          <a:prstGeom prst="rect">
            <a:avLst/>
          </a:prstGeom>
          <a:noFill/>
        </p:spPr>
        <p:txBody>
          <a:bodyPr wrap="square" rtlCol="0">
            <a:spAutoFit/>
          </a:bodyPr>
          <a:lstStyle>
            <a:defPPr>
              <a:defRPr lang="es-CO"/>
            </a:defPPr>
            <a:lvl1pPr algn="ctr">
              <a:defRPr sz="2400" b="1" kern="0">
                <a:solidFill>
                  <a:schemeClr val="accent1"/>
                </a:solidFill>
                <a:latin typeface="Montserrat" pitchFamily="2" charset="0"/>
              </a:defRPr>
            </a:lvl1pPr>
          </a:lstStyle>
          <a:p>
            <a:pPr marL="263525"/>
            <a:r>
              <a:rPr lang="es-MX" sz="2800" dirty="0">
                <a:effectLst/>
                <a:ea typeface="Calibri" panose="020F0502020204030204" pitchFamily="34" charset="0"/>
              </a:rPr>
              <a:t>4.12. Plan de Seguridad y Privacidad de la Información</a:t>
            </a:r>
            <a:endParaRPr lang="es-MX" sz="2400" b="0" dirty="0">
              <a:effectLst/>
              <a:ea typeface="Calibri" panose="020F0502020204030204" pitchFamily="34" charset="0"/>
            </a:endParaRPr>
          </a:p>
          <a:p>
            <a:pPr marL="263525"/>
            <a:endParaRPr lang="es-MX" b="0" dirty="0">
              <a:ea typeface="Calibri" panose="020F0502020204030204" pitchFamily="34" charset="0"/>
            </a:endParaRPr>
          </a:p>
          <a:p>
            <a:pPr marL="263525"/>
            <a:r>
              <a:rPr lang="es-MX" sz="2000" dirty="0">
                <a:solidFill>
                  <a:schemeClr val="tx1"/>
                </a:solidFill>
                <a:effectLst/>
                <a:ea typeface="Calibri" panose="020F0502020204030204" pitchFamily="34" charset="0"/>
              </a:rPr>
              <a:t>Adriana María Jaramillo Pinzón</a:t>
            </a:r>
            <a:endParaRPr lang="es-CO" sz="2000" dirty="0">
              <a:solidFill>
                <a:schemeClr val="tx1"/>
              </a:solidFill>
              <a:effectLst/>
              <a:ea typeface="Calibri" panose="020F0502020204030204" pitchFamily="34" charset="0"/>
            </a:endParaRPr>
          </a:p>
          <a:p>
            <a:pPr marL="263525"/>
            <a:r>
              <a:rPr lang="es-MX" sz="2000" b="0" dirty="0">
                <a:solidFill>
                  <a:schemeClr val="tx1"/>
                </a:solidFill>
                <a:effectLst/>
                <a:ea typeface="Calibri" panose="020F0502020204030204" pitchFamily="34" charset="0"/>
              </a:rPr>
              <a:t>Oficina de Tecnología de la Información y las Comunicaciones</a:t>
            </a:r>
            <a:endParaRPr lang="es-CO" sz="2000" b="0" dirty="0">
              <a:solidFill>
                <a:schemeClr val="tx1"/>
              </a:solidFill>
              <a:effectLst/>
              <a:ea typeface="Calibri" panose="020F0502020204030204" pitchFamily="34" charset="0"/>
            </a:endParaRPr>
          </a:p>
        </p:txBody>
      </p:sp>
    </p:spTree>
    <p:extLst>
      <p:ext uri="{BB962C8B-B14F-4D97-AF65-F5344CB8AC3E}">
        <p14:creationId xmlns:p14="http://schemas.microsoft.com/office/powerpoint/2010/main" val="261117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contenido 2">
            <a:extLst>
              <a:ext uri="{FF2B5EF4-FFF2-40B4-BE49-F238E27FC236}">
                <a16:creationId xmlns:a16="http://schemas.microsoft.com/office/drawing/2014/main" id="{057F851D-BBF8-473D-AACC-395C654753B3}"/>
              </a:ext>
            </a:extLst>
          </p:cNvPr>
          <p:cNvSpPr>
            <a:spLocks noGrp="1"/>
          </p:cNvSpPr>
          <p:nvPr>
            <p:ph idx="1"/>
          </p:nvPr>
        </p:nvSpPr>
        <p:spPr>
          <a:xfrm>
            <a:off x="670680" y="1356218"/>
            <a:ext cx="10515600" cy="5199762"/>
          </a:xfrm>
        </p:spPr>
        <p:txBody>
          <a:bodyPr vert="horz" lIns="91440" tIns="45720" rIns="91440" bIns="45720" rtlCol="0">
            <a:noAutofit/>
          </a:bodyPr>
          <a:lstStyle/>
          <a:p>
            <a:pPr marL="0" indent="0">
              <a:buNone/>
            </a:pPr>
            <a:r>
              <a:rPr lang="es-CO" sz="1600" dirty="0">
                <a:solidFill>
                  <a:schemeClr val="accent5">
                    <a:lumMod val="50000"/>
                  </a:schemeClr>
                </a:solidFill>
              </a:rPr>
              <a:t> </a:t>
            </a:r>
          </a:p>
        </p:txBody>
      </p:sp>
      <p:sp>
        <p:nvSpPr>
          <p:cNvPr id="9" name="Marcador de contenido 2">
            <a:extLst>
              <a:ext uri="{FF2B5EF4-FFF2-40B4-BE49-F238E27FC236}">
                <a16:creationId xmlns:a16="http://schemas.microsoft.com/office/drawing/2014/main" id="{4B332393-2F84-4030-BD55-459707A171E3}"/>
              </a:ext>
            </a:extLst>
          </p:cNvPr>
          <p:cNvSpPr txBox="1">
            <a:spLocks/>
          </p:cNvSpPr>
          <p:nvPr/>
        </p:nvSpPr>
        <p:spPr>
          <a:xfrm>
            <a:off x="800310" y="1349386"/>
            <a:ext cx="10515600" cy="4438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s-CO" sz="2800" b="1" dirty="0">
                <a:solidFill>
                  <a:schemeClr val="accent1"/>
                </a:solidFill>
                <a:latin typeface="Montserrat" pitchFamily="2" charset="0"/>
              </a:rPr>
              <a:t>ALCANCE</a:t>
            </a:r>
          </a:p>
          <a:p>
            <a:pPr marL="457200" lvl="1" indent="0" algn="ctr">
              <a:buNone/>
            </a:pPr>
            <a:endParaRPr lang="es-CO" b="1" dirty="0">
              <a:solidFill>
                <a:schemeClr val="accent5">
                  <a:lumMod val="50000"/>
                </a:schemeClr>
              </a:solidFill>
              <a:latin typeface="Montserrat" pitchFamily="2" charset="0"/>
            </a:endParaRPr>
          </a:p>
          <a:p>
            <a:pPr marL="0" lvl="1" indent="0" algn="just">
              <a:buNone/>
            </a:pPr>
            <a:r>
              <a:rPr lang="es-CO" sz="2000" dirty="0">
                <a:latin typeface="Montserrat" pitchFamily="2" charset="0"/>
              </a:rPr>
              <a:t>El Plan de Seguridad y Privacidad de la Información se implementa a través del Sistema de Gestión de Seguridad de la Información institucional.</a:t>
            </a:r>
          </a:p>
          <a:p>
            <a:pPr marL="0" lvl="1" indent="0" algn="just">
              <a:buNone/>
            </a:pPr>
            <a:endParaRPr lang="es-CO" sz="2000" dirty="0">
              <a:latin typeface="Montserrat" pitchFamily="2" charset="0"/>
            </a:endParaRPr>
          </a:p>
          <a:p>
            <a:pPr marL="0" lvl="1" indent="0" algn="just">
              <a:buNone/>
            </a:pPr>
            <a:r>
              <a:rPr lang="es-CO" sz="2000" dirty="0">
                <a:latin typeface="Montserrat" pitchFamily="2" charset="0"/>
              </a:rPr>
              <a:t>El Plan de Tratamiento de Riesgos se enmarca en la declaratoria de aplicabilidad y actuaciones en el marco de la implementación de controles de seguridad de la información.</a:t>
            </a:r>
          </a:p>
          <a:p>
            <a:pPr marL="0" lvl="1" indent="0" algn="just">
              <a:buNone/>
            </a:pPr>
            <a:endParaRPr lang="es-CO" sz="2000" dirty="0">
              <a:latin typeface="Montserrat" pitchFamily="2" charset="0"/>
            </a:endParaRPr>
          </a:p>
          <a:p>
            <a:pPr marL="0" lvl="1" indent="0" algn="just">
              <a:buNone/>
            </a:pPr>
            <a:r>
              <a:rPr lang="es-CO" sz="2000" dirty="0">
                <a:latin typeface="Montserrat" pitchFamily="2" charset="0"/>
              </a:rPr>
              <a:t>De acuerdo con lo anterior, el alcance del </a:t>
            </a:r>
            <a:r>
              <a:rPr lang="es-ES" sz="2000" dirty="0">
                <a:latin typeface="Montserrat" pitchFamily="2" charset="0"/>
              </a:rPr>
              <a:t>PLAN DE SEGURIDAD Y PRIVACIDAD DE LA INFORMACIÓN Y PLAN DE TRATAMIENTO DE RIESGOS se encuentra alineado con el alcance de la política de seguridad y privacidad de la información definida en el documento estratégico DE-GGT-03</a:t>
            </a:r>
            <a:r>
              <a:rPr lang="es-ES" dirty="0">
                <a:latin typeface="Montserrat" pitchFamily="2" charset="0"/>
              </a:rPr>
              <a:t>.</a:t>
            </a:r>
            <a:endParaRPr lang="es-CO" sz="3600" b="1" dirty="0">
              <a:solidFill>
                <a:schemeClr val="accent5">
                  <a:lumMod val="50000"/>
                </a:schemeClr>
              </a:solidFill>
              <a:latin typeface="Montserrat" pitchFamily="2" charset="0"/>
            </a:endParaRPr>
          </a:p>
        </p:txBody>
      </p:sp>
      <p:sp>
        <p:nvSpPr>
          <p:cNvPr id="8" name="Marcador de contenido 2">
            <a:extLst>
              <a:ext uri="{FF2B5EF4-FFF2-40B4-BE49-F238E27FC236}">
                <a16:creationId xmlns:a16="http://schemas.microsoft.com/office/drawing/2014/main" id="{411038A6-258A-4CA7-82EC-0D142E765447}"/>
              </a:ext>
            </a:extLst>
          </p:cNvPr>
          <p:cNvSpPr txBox="1">
            <a:spLocks/>
          </p:cNvSpPr>
          <p:nvPr/>
        </p:nvSpPr>
        <p:spPr>
          <a:xfrm>
            <a:off x="670680" y="2143778"/>
            <a:ext cx="10515600" cy="24559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1600">
                <a:solidFill>
                  <a:schemeClr val="accent5">
                    <a:lumMod val="50000"/>
                  </a:schemeClr>
                </a:solidFill>
              </a:rPr>
              <a:t> </a:t>
            </a:r>
            <a:endParaRPr lang="es-CO" sz="1600" dirty="0">
              <a:solidFill>
                <a:schemeClr val="accent5">
                  <a:lumMod val="50000"/>
                </a:schemeClr>
              </a:solidFill>
            </a:endParaRPr>
          </a:p>
        </p:txBody>
      </p:sp>
      <p:sp>
        <p:nvSpPr>
          <p:cNvPr id="2" name="object 4">
            <a:extLst>
              <a:ext uri="{FF2B5EF4-FFF2-40B4-BE49-F238E27FC236}">
                <a16:creationId xmlns:a16="http://schemas.microsoft.com/office/drawing/2014/main" id="{09838106-C344-8341-2F99-B9F02285DF7C}"/>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3" name="object 5">
            <a:extLst>
              <a:ext uri="{FF2B5EF4-FFF2-40B4-BE49-F238E27FC236}">
                <a16:creationId xmlns:a16="http://schemas.microsoft.com/office/drawing/2014/main" id="{681AEACE-DBF5-47AB-1B39-695992ACF827}"/>
              </a:ext>
            </a:extLst>
          </p:cNvPr>
          <p:cNvGrpSpPr/>
          <p:nvPr/>
        </p:nvGrpSpPr>
        <p:grpSpPr>
          <a:xfrm>
            <a:off x="4495" y="6780549"/>
            <a:ext cx="12184380" cy="76200"/>
            <a:chOff x="4495" y="6780549"/>
            <a:chExt cx="12184380" cy="76200"/>
          </a:xfrm>
        </p:grpSpPr>
        <p:sp>
          <p:nvSpPr>
            <p:cNvPr id="4" name="object 6">
              <a:extLst>
                <a:ext uri="{FF2B5EF4-FFF2-40B4-BE49-F238E27FC236}">
                  <a16:creationId xmlns:a16="http://schemas.microsoft.com/office/drawing/2014/main" id="{6875F227-9723-44B4-A1DA-41E3E1A63F30}"/>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6" name="object 7">
              <a:extLst>
                <a:ext uri="{FF2B5EF4-FFF2-40B4-BE49-F238E27FC236}">
                  <a16:creationId xmlns:a16="http://schemas.microsoft.com/office/drawing/2014/main" id="{30874B66-5865-9FE7-4AFA-97B59C5BD70F}"/>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10" name="object 8">
              <a:extLst>
                <a:ext uri="{FF2B5EF4-FFF2-40B4-BE49-F238E27FC236}">
                  <a16:creationId xmlns:a16="http://schemas.microsoft.com/office/drawing/2014/main" id="{0F621C7F-5A58-5D14-23F8-489FA1FDDD3A}"/>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2" name="object 9">
            <a:extLst>
              <a:ext uri="{FF2B5EF4-FFF2-40B4-BE49-F238E27FC236}">
                <a16:creationId xmlns:a16="http://schemas.microsoft.com/office/drawing/2014/main" id="{70AD574A-0A78-E0D4-7565-27F522F3DD36}"/>
              </a:ext>
            </a:extLst>
          </p:cNvPr>
          <p:cNvGrpSpPr/>
          <p:nvPr/>
        </p:nvGrpSpPr>
        <p:grpSpPr>
          <a:xfrm>
            <a:off x="293905" y="212773"/>
            <a:ext cx="810260" cy="67310"/>
            <a:chOff x="1268266" y="510608"/>
            <a:chExt cx="810260" cy="67310"/>
          </a:xfrm>
        </p:grpSpPr>
        <p:sp>
          <p:nvSpPr>
            <p:cNvPr id="14" name="object 10">
              <a:extLst>
                <a:ext uri="{FF2B5EF4-FFF2-40B4-BE49-F238E27FC236}">
                  <a16:creationId xmlns:a16="http://schemas.microsoft.com/office/drawing/2014/main" id="{71DE6124-FA65-0683-AF6B-0FF64A0ABD7E}"/>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5" name="object 11">
              <a:extLst>
                <a:ext uri="{FF2B5EF4-FFF2-40B4-BE49-F238E27FC236}">
                  <a16:creationId xmlns:a16="http://schemas.microsoft.com/office/drawing/2014/main" id="{6767BF76-C2BE-49E2-92B4-421276DD0650}"/>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6" name="object 12">
              <a:extLst>
                <a:ext uri="{FF2B5EF4-FFF2-40B4-BE49-F238E27FC236}">
                  <a16:creationId xmlns:a16="http://schemas.microsoft.com/office/drawing/2014/main" id="{859C6D67-E8F4-DD00-EBCF-0EBF17C0827D}"/>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2034435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89F0AD07-6914-4264-B225-7DEDFDAFAFCB}"/>
              </a:ext>
            </a:extLst>
          </p:cNvPr>
          <p:cNvSpPr txBox="1"/>
          <p:nvPr/>
        </p:nvSpPr>
        <p:spPr>
          <a:xfrm>
            <a:off x="159798" y="779263"/>
            <a:ext cx="3835757" cy="523220"/>
          </a:xfrm>
          <a:prstGeom prst="rect">
            <a:avLst/>
          </a:prstGeom>
          <a:noFill/>
        </p:spPr>
        <p:txBody>
          <a:bodyPr wrap="square" rtlCol="0" anchor="t">
            <a:spAutoFit/>
          </a:bodyPr>
          <a:lstStyle/>
          <a:p>
            <a:r>
              <a:rPr lang="es-ES" sz="2800" b="1" dirty="0">
                <a:solidFill>
                  <a:schemeClr val="accent1"/>
                </a:solidFill>
                <a:latin typeface="Montserrat" pitchFamily="2" charset="0"/>
              </a:rPr>
              <a:t>METODOLOGÍA</a:t>
            </a:r>
            <a:endParaRPr lang="es-CO" sz="2800" dirty="0">
              <a:solidFill>
                <a:schemeClr val="accent1"/>
              </a:solidFill>
              <a:latin typeface="Montserrat" pitchFamily="2" charset="0"/>
              <a:cs typeface="Calibri"/>
            </a:endParaRPr>
          </a:p>
        </p:txBody>
      </p:sp>
      <p:graphicFrame>
        <p:nvGraphicFramePr>
          <p:cNvPr id="13" name="Diagrama 12">
            <a:extLst>
              <a:ext uri="{FF2B5EF4-FFF2-40B4-BE49-F238E27FC236}">
                <a16:creationId xmlns:a16="http://schemas.microsoft.com/office/drawing/2014/main" id="{E353AD13-BE50-4E34-B800-A7C606892447}"/>
              </a:ext>
            </a:extLst>
          </p:cNvPr>
          <p:cNvGraphicFramePr/>
          <p:nvPr>
            <p:extLst>
              <p:ext uri="{D42A27DB-BD31-4B8C-83A1-F6EECF244321}">
                <p14:modId xmlns:p14="http://schemas.microsoft.com/office/powerpoint/2010/main" val="801968777"/>
              </p:ext>
            </p:extLst>
          </p:nvPr>
        </p:nvGraphicFramePr>
        <p:xfrm>
          <a:off x="-568388" y="1617458"/>
          <a:ext cx="6301179" cy="3923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a:extLst>
              <a:ext uri="{FF2B5EF4-FFF2-40B4-BE49-F238E27FC236}">
                <a16:creationId xmlns:a16="http://schemas.microsoft.com/office/drawing/2014/main" id="{8E7B46B1-FAB1-405B-8688-5C17381A8C83}"/>
              </a:ext>
            </a:extLst>
          </p:cNvPr>
          <p:cNvSpPr/>
          <p:nvPr/>
        </p:nvSpPr>
        <p:spPr>
          <a:xfrm>
            <a:off x="5293623" y="1617458"/>
            <a:ext cx="5993708" cy="3970318"/>
          </a:xfrm>
          <a:prstGeom prst="rect">
            <a:avLst/>
          </a:prstGeom>
        </p:spPr>
        <p:txBody>
          <a:bodyPr wrap="square">
            <a:spAutoFit/>
          </a:bodyPr>
          <a:lstStyle/>
          <a:p>
            <a:pPr marL="285750" indent="-285750">
              <a:buFont typeface="Arial" panose="020B0604020202020204" pitchFamily="34" charset="0"/>
              <a:buChar char="•"/>
            </a:pPr>
            <a:r>
              <a:rPr lang="es-CO" dirty="0">
                <a:latin typeface="Montserrat" pitchFamily="2" charset="0"/>
                <a:ea typeface="Calibri" panose="020F0502020204030204" pitchFamily="34" charset="0"/>
              </a:rPr>
              <a:t>SGSI hace parte del SGI.</a:t>
            </a:r>
          </a:p>
          <a:p>
            <a:pPr marL="285750" indent="-285750">
              <a:buFont typeface="Arial" panose="020B0604020202020204" pitchFamily="34" charset="0"/>
              <a:buChar char="•"/>
            </a:pPr>
            <a:endParaRPr lang="es-CO" dirty="0">
              <a:latin typeface="Montserrat" pitchFamily="2" charset="0"/>
              <a:ea typeface="Calibri" panose="020F0502020204030204" pitchFamily="34" charset="0"/>
            </a:endParaRPr>
          </a:p>
          <a:p>
            <a:pPr marL="285750" indent="-285750">
              <a:buFont typeface="Arial" panose="020B0604020202020204" pitchFamily="34" charset="0"/>
              <a:buChar char="•"/>
            </a:pPr>
            <a:r>
              <a:rPr lang="es-CO" dirty="0">
                <a:latin typeface="Montserrat" pitchFamily="2" charset="0"/>
                <a:ea typeface="Calibri" panose="020F0502020204030204" pitchFamily="34" charset="0"/>
              </a:rPr>
              <a:t>Herramienta tecnológica de gestión del SGSI.</a:t>
            </a:r>
          </a:p>
          <a:p>
            <a:pPr marL="285750" indent="-285750">
              <a:buFont typeface="Arial" panose="020B0604020202020204" pitchFamily="34" charset="0"/>
              <a:buChar char="•"/>
            </a:pPr>
            <a:endParaRPr lang="es-CO" dirty="0">
              <a:latin typeface="Montserrat" pitchFamily="2" charset="0"/>
              <a:ea typeface="Calibri" panose="020F0502020204030204" pitchFamily="34" charset="0"/>
            </a:endParaRPr>
          </a:p>
          <a:p>
            <a:pPr marL="285750" indent="-285750" algn="just">
              <a:buFont typeface="Arial" panose="020B0604020202020204" pitchFamily="34" charset="0"/>
              <a:buChar char="•"/>
            </a:pPr>
            <a:r>
              <a:rPr lang="es-CO" dirty="0">
                <a:latin typeface="Montserrat" pitchFamily="2" charset="0"/>
              </a:rPr>
              <a:t>Política General de Seguridad de la Información, está enfocada a la protección de los activos de información en términos de confidencialidad, integridad y disponibilidad.</a:t>
            </a:r>
          </a:p>
          <a:p>
            <a:pPr marL="285750" indent="-285750" algn="just">
              <a:buFont typeface="Arial" panose="020B0604020202020204" pitchFamily="34" charset="0"/>
              <a:buChar char="•"/>
            </a:pPr>
            <a:endParaRPr lang="es-CO" dirty="0">
              <a:latin typeface="Montserrat" pitchFamily="2" charset="0"/>
            </a:endParaRPr>
          </a:p>
          <a:p>
            <a:pPr marL="285750" indent="-285750" algn="just">
              <a:buFont typeface="Arial" panose="020B0604020202020204" pitchFamily="34" charset="0"/>
              <a:buChar char="•"/>
            </a:pPr>
            <a:r>
              <a:rPr lang="es-ES" dirty="0">
                <a:latin typeface="Montserrat" pitchFamily="2" charset="0"/>
              </a:rPr>
              <a:t>Objetivos Generales de Seguridad de la Información, definen cómo se aplica la Política General de Seguridad de la Información y contienen el compromiso de la dirección en la implementación y operación del SGSI</a:t>
            </a:r>
            <a:endParaRPr lang="es-CO" dirty="0">
              <a:latin typeface="Montserrat" pitchFamily="2" charset="0"/>
            </a:endParaRPr>
          </a:p>
        </p:txBody>
      </p:sp>
      <p:sp>
        <p:nvSpPr>
          <p:cNvPr id="3" name="object 4">
            <a:extLst>
              <a:ext uri="{FF2B5EF4-FFF2-40B4-BE49-F238E27FC236}">
                <a16:creationId xmlns:a16="http://schemas.microsoft.com/office/drawing/2014/main" id="{3A76CB71-4039-5D49-AF52-F0D4337E0BD8}"/>
              </a:ext>
            </a:extLst>
          </p:cNvPr>
          <p:cNvSpPr/>
          <p:nvPr/>
        </p:nvSpPr>
        <p:spPr>
          <a:xfrm>
            <a:off x="8432519" y="212773"/>
            <a:ext cx="3465576" cy="588263"/>
          </a:xfrm>
          <a:prstGeom prst="rect">
            <a:avLst/>
          </a:prstGeom>
          <a:blipFill>
            <a:blip r:embed="rId7"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0ACE015C-748D-CBB4-E8C4-31A08E4B2309}"/>
              </a:ext>
            </a:extLst>
          </p:cNvPr>
          <p:cNvGrpSpPr/>
          <p:nvPr/>
        </p:nvGrpSpPr>
        <p:grpSpPr>
          <a:xfrm>
            <a:off x="4495" y="6780549"/>
            <a:ext cx="12184380" cy="76200"/>
            <a:chOff x="4495" y="6780549"/>
            <a:chExt cx="12184380" cy="76200"/>
          </a:xfrm>
        </p:grpSpPr>
        <p:sp>
          <p:nvSpPr>
            <p:cNvPr id="5" name="object 6">
              <a:extLst>
                <a:ext uri="{FF2B5EF4-FFF2-40B4-BE49-F238E27FC236}">
                  <a16:creationId xmlns:a16="http://schemas.microsoft.com/office/drawing/2014/main" id="{E35DB2F4-1430-4802-4C6B-AC5B8D60AEFD}"/>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10" name="object 7">
              <a:extLst>
                <a:ext uri="{FF2B5EF4-FFF2-40B4-BE49-F238E27FC236}">
                  <a16:creationId xmlns:a16="http://schemas.microsoft.com/office/drawing/2014/main" id="{DA072B16-D1B1-A3AE-598E-1A4A80A94B70}"/>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11" name="object 8">
              <a:extLst>
                <a:ext uri="{FF2B5EF4-FFF2-40B4-BE49-F238E27FC236}">
                  <a16:creationId xmlns:a16="http://schemas.microsoft.com/office/drawing/2014/main" id="{B3CF038E-AC08-69C4-84B2-2862E4817ECD}"/>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2" name="object 9">
            <a:extLst>
              <a:ext uri="{FF2B5EF4-FFF2-40B4-BE49-F238E27FC236}">
                <a16:creationId xmlns:a16="http://schemas.microsoft.com/office/drawing/2014/main" id="{2760D099-C1D6-BF96-17CD-E235AA276F56}"/>
              </a:ext>
            </a:extLst>
          </p:cNvPr>
          <p:cNvGrpSpPr/>
          <p:nvPr/>
        </p:nvGrpSpPr>
        <p:grpSpPr>
          <a:xfrm>
            <a:off x="293905" y="212773"/>
            <a:ext cx="810260" cy="67310"/>
            <a:chOff x="1268266" y="510608"/>
            <a:chExt cx="810260" cy="67310"/>
          </a:xfrm>
        </p:grpSpPr>
        <p:sp>
          <p:nvSpPr>
            <p:cNvPr id="14" name="object 10">
              <a:extLst>
                <a:ext uri="{FF2B5EF4-FFF2-40B4-BE49-F238E27FC236}">
                  <a16:creationId xmlns:a16="http://schemas.microsoft.com/office/drawing/2014/main" id="{87D3FB50-10CC-D7A9-EB85-E56B962379B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5" name="object 11">
              <a:extLst>
                <a:ext uri="{FF2B5EF4-FFF2-40B4-BE49-F238E27FC236}">
                  <a16:creationId xmlns:a16="http://schemas.microsoft.com/office/drawing/2014/main" id="{E1E6BDFC-142E-D537-1C68-ECB13EDC39CE}"/>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6" name="object 12">
              <a:extLst>
                <a:ext uri="{FF2B5EF4-FFF2-40B4-BE49-F238E27FC236}">
                  <a16:creationId xmlns:a16="http://schemas.microsoft.com/office/drawing/2014/main" id="{A5FDFEB0-F018-FE2F-5D76-47385D1E9E08}"/>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31410970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contenido 2">
            <a:extLst>
              <a:ext uri="{FF2B5EF4-FFF2-40B4-BE49-F238E27FC236}">
                <a16:creationId xmlns:a16="http://schemas.microsoft.com/office/drawing/2014/main" id="{057F851D-BBF8-473D-AACC-395C654753B3}"/>
              </a:ext>
            </a:extLst>
          </p:cNvPr>
          <p:cNvSpPr>
            <a:spLocks noGrp="1"/>
          </p:cNvSpPr>
          <p:nvPr>
            <p:ph idx="1"/>
          </p:nvPr>
        </p:nvSpPr>
        <p:spPr>
          <a:xfrm>
            <a:off x="670680" y="1356218"/>
            <a:ext cx="10515600" cy="5199762"/>
          </a:xfrm>
        </p:spPr>
        <p:txBody>
          <a:bodyPr vert="horz" lIns="91440" tIns="45720" rIns="91440" bIns="45720" rtlCol="0">
            <a:noAutofit/>
          </a:bodyPr>
          <a:lstStyle/>
          <a:p>
            <a:pPr marL="0" indent="0">
              <a:buNone/>
            </a:pPr>
            <a:r>
              <a:rPr lang="es-CO" sz="1600" dirty="0">
                <a:solidFill>
                  <a:schemeClr val="accent5">
                    <a:lumMod val="50000"/>
                  </a:schemeClr>
                </a:solidFill>
              </a:rPr>
              <a:t> </a:t>
            </a:r>
          </a:p>
        </p:txBody>
      </p:sp>
      <p:sp>
        <p:nvSpPr>
          <p:cNvPr id="8" name="CuadroTexto 7">
            <a:extLst>
              <a:ext uri="{FF2B5EF4-FFF2-40B4-BE49-F238E27FC236}">
                <a16:creationId xmlns:a16="http://schemas.microsoft.com/office/drawing/2014/main" id="{45413E1B-0C50-4512-805E-0F480EBC6EF7}"/>
              </a:ext>
            </a:extLst>
          </p:cNvPr>
          <p:cNvSpPr txBox="1"/>
          <p:nvPr/>
        </p:nvSpPr>
        <p:spPr>
          <a:xfrm>
            <a:off x="3049172" y="3240817"/>
            <a:ext cx="6098344" cy="369332"/>
          </a:xfrm>
          <a:prstGeom prst="rect">
            <a:avLst/>
          </a:prstGeom>
          <a:noFill/>
        </p:spPr>
        <p:txBody>
          <a:bodyPr wrap="square">
            <a:spAutoFit/>
          </a:bodyPr>
          <a:lstStyle/>
          <a:p>
            <a:r>
              <a:rPr lang="es-CO" dirty="0"/>
              <a:t> </a:t>
            </a:r>
          </a:p>
        </p:txBody>
      </p:sp>
      <p:pic>
        <p:nvPicPr>
          <p:cNvPr id="10" name="Imagen 9">
            <a:extLst>
              <a:ext uri="{FF2B5EF4-FFF2-40B4-BE49-F238E27FC236}">
                <a16:creationId xmlns:a16="http://schemas.microsoft.com/office/drawing/2014/main" id="{3454CFB8-7AE9-4D0D-9B56-4484A039CBE4}"/>
              </a:ext>
            </a:extLst>
          </p:cNvPr>
          <p:cNvPicPr/>
          <p:nvPr/>
        </p:nvPicPr>
        <p:blipFill>
          <a:blip r:embed="rId2"/>
          <a:stretch>
            <a:fillRect/>
          </a:stretch>
        </p:blipFill>
        <p:spPr>
          <a:xfrm>
            <a:off x="618049" y="1576514"/>
            <a:ext cx="6581741" cy="4440828"/>
          </a:xfrm>
          <a:prstGeom prst="rect">
            <a:avLst/>
          </a:prstGeom>
        </p:spPr>
      </p:pic>
      <p:sp>
        <p:nvSpPr>
          <p:cNvPr id="12" name="CuadroTexto 11">
            <a:extLst>
              <a:ext uri="{FF2B5EF4-FFF2-40B4-BE49-F238E27FC236}">
                <a16:creationId xmlns:a16="http://schemas.microsoft.com/office/drawing/2014/main" id="{99468198-025D-4B4A-9626-BEDF88B4D1DB}"/>
              </a:ext>
            </a:extLst>
          </p:cNvPr>
          <p:cNvSpPr txBox="1"/>
          <p:nvPr/>
        </p:nvSpPr>
        <p:spPr>
          <a:xfrm>
            <a:off x="7457243" y="964178"/>
            <a:ext cx="4527611" cy="2862322"/>
          </a:xfrm>
          <a:prstGeom prst="rect">
            <a:avLst/>
          </a:prstGeom>
          <a:noFill/>
        </p:spPr>
        <p:txBody>
          <a:bodyPr wrap="square">
            <a:spAutoFit/>
          </a:bodyPr>
          <a:lstStyle/>
          <a:p>
            <a:pPr marL="285750" indent="-285750" algn="just">
              <a:buFont typeface="Wingdings" panose="05000000000000000000" pitchFamily="2" charset="2"/>
              <a:buChar char="v"/>
            </a:pPr>
            <a:r>
              <a:rPr lang="es-ES" dirty="0">
                <a:solidFill>
                  <a:schemeClr val="accent6">
                    <a:lumMod val="75000"/>
                  </a:schemeClr>
                </a:solidFill>
                <a:latin typeface="Montserrat" pitchFamily="2" charset="0"/>
              </a:rPr>
              <a:t>Inventario de activos de información actualizado</a:t>
            </a:r>
          </a:p>
          <a:p>
            <a:pPr marL="285750" indent="-285750" algn="just">
              <a:buFont typeface="Wingdings" panose="05000000000000000000" pitchFamily="2" charset="2"/>
              <a:buChar char="v"/>
            </a:pPr>
            <a:r>
              <a:rPr lang="es-ES" dirty="0">
                <a:solidFill>
                  <a:schemeClr val="accent6">
                    <a:lumMod val="75000"/>
                  </a:schemeClr>
                </a:solidFill>
                <a:latin typeface="Montserrat" pitchFamily="2" charset="0"/>
              </a:rPr>
              <a:t>Matrices de riesgos institucionales actualizados incluyendo el componente de seguridad de la información</a:t>
            </a:r>
          </a:p>
          <a:p>
            <a:pPr marL="285750" indent="-285750" algn="just">
              <a:buFont typeface="Wingdings" panose="05000000000000000000" pitchFamily="2" charset="2"/>
              <a:buChar char="v"/>
            </a:pPr>
            <a:r>
              <a:rPr lang="es-ES" dirty="0">
                <a:solidFill>
                  <a:schemeClr val="accent6">
                    <a:lumMod val="75000"/>
                  </a:schemeClr>
                </a:solidFill>
                <a:latin typeface="Montserrat" pitchFamily="2" charset="0"/>
              </a:rPr>
              <a:t>Métricas de implementación satisfactorias</a:t>
            </a:r>
            <a:endParaRPr lang="es-CO" dirty="0">
              <a:solidFill>
                <a:schemeClr val="accent6">
                  <a:lumMod val="75000"/>
                </a:schemeClr>
              </a:solidFill>
              <a:latin typeface="Montserrat" pitchFamily="2" charset="0"/>
            </a:endParaRPr>
          </a:p>
          <a:p>
            <a:pPr marL="285750" indent="-285750" algn="just">
              <a:buFont typeface="Wingdings" panose="05000000000000000000" pitchFamily="2" charset="2"/>
              <a:buChar char="v"/>
            </a:pPr>
            <a:r>
              <a:rPr lang="es-CO" dirty="0">
                <a:solidFill>
                  <a:schemeClr val="accent6">
                    <a:lumMod val="75000"/>
                  </a:schemeClr>
                </a:solidFill>
                <a:latin typeface="Montserrat" pitchFamily="2" charset="0"/>
              </a:rPr>
              <a:t>Controles de seguridad de la información implementados.</a:t>
            </a:r>
            <a:endParaRPr lang="es-ES" dirty="0">
              <a:solidFill>
                <a:schemeClr val="accent6">
                  <a:lumMod val="75000"/>
                </a:schemeClr>
              </a:solidFill>
              <a:latin typeface="Montserrat" pitchFamily="2" charset="0"/>
            </a:endParaRPr>
          </a:p>
        </p:txBody>
      </p:sp>
      <p:sp>
        <p:nvSpPr>
          <p:cNvPr id="9" name="CuadroTexto 8">
            <a:extLst>
              <a:ext uri="{FF2B5EF4-FFF2-40B4-BE49-F238E27FC236}">
                <a16:creationId xmlns:a16="http://schemas.microsoft.com/office/drawing/2014/main" id="{E843D772-A016-40A2-BD75-E33B631C127E}"/>
              </a:ext>
            </a:extLst>
          </p:cNvPr>
          <p:cNvSpPr txBox="1"/>
          <p:nvPr/>
        </p:nvSpPr>
        <p:spPr>
          <a:xfrm>
            <a:off x="7457243" y="3868254"/>
            <a:ext cx="4527611" cy="3139321"/>
          </a:xfrm>
          <a:prstGeom prst="rect">
            <a:avLst/>
          </a:prstGeom>
          <a:noFill/>
        </p:spPr>
        <p:txBody>
          <a:bodyPr wrap="square">
            <a:spAutoFit/>
          </a:bodyPr>
          <a:lstStyle/>
          <a:p>
            <a:pPr marL="285750" indent="-285750">
              <a:buFont typeface="Wingdings" panose="05000000000000000000" pitchFamily="2" charset="2"/>
              <a:buChar char="v"/>
            </a:pPr>
            <a:r>
              <a:rPr lang="es-ES" dirty="0">
                <a:solidFill>
                  <a:srgbClr val="C00000"/>
                </a:solidFill>
                <a:latin typeface="Montserrat" pitchFamily="2" charset="0"/>
              </a:rPr>
              <a:t>Actualización del análisis de riesgos</a:t>
            </a:r>
          </a:p>
          <a:p>
            <a:pPr marL="285750" indent="-285750">
              <a:buFont typeface="Wingdings" panose="05000000000000000000" pitchFamily="2" charset="2"/>
              <a:buChar char="v"/>
            </a:pPr>
            <a:r>
              <a:rPr lang="es-ES" dirty="0">
                <a:solidFill>
                  <a:srgbClr val="C00000"/>
                </a:solidFill>
                <a:latin typeface="Montserrat" pitchFamily="2" charset="0"/>
              </a:rPr>
              <a:t>Actualización de la declaratoria de aplicabilidad</a:t>
            </a:r>
          </a:p>
          <a:p>
            <a:pPr marL="285750" indent="-285750">
              <a:buFont typeface="Wingdings" panose="05000000000000000000" pitchFamily="2" charset="2"/>
              <a:buChar char="v"/>
            </a:pPr>
            <a:r>
              <a:rPr lang="es-ES" dirty="0">
                <a:solidFill>
                  <a:srgbClr val="C00000"/>
                </a:solidFill>
                <a:latin typeface="Montserrat" pitchFamily="2" charset="0"/>
              </a:rPr>
              <a:t>Actualización de las actuaciones realizadas en el marco de la implementación de controles del SGSI</a:t>
            </a:r>
          </a:p>
          <a:p>
            <a:pPr marL="285750" indent="-285750">
              <a:buFont typeface="Wingdings" panose="05000000000000000000" pitchFamily="2" charset="2"/>
              <a:buChar char="v"/>
            </a:pPr>
            <a:r>
              <a:rPr lang="es-ES" dirty="0">
                <a:solidFill>
                  <a:srgbClr val="C00000"/>
                </a:solidFill>
                <a:latin typeface="Montserrat" pitchFamily="2" charset="0"/>
              </a:rPr>
              <a:t>Actualización de matrices de riesgos institucionales.</a:t>
            </a:r>
          </a:p>
          <a:p>
            <a:pPr marL="285750" indent="-285750">
              <a:buFont typeface="Wingdings" panose="05000000000000000000" pitchFamily="2" charset="2"/>
              <a:buChar char="v"/>
            </a:pPr>
            <a:endParaRPr lang="es-CO" dirty="0">
              <a:latin typeface="Montserrat" pitchFamily="2" charset="0"/>
            </a:endParaRPr>
          </a:p>
        </p:txBody>
      </p:sp>
      <p:sp>
        <p:nvSpPr>
          <p:cNvPr id="2" name="object 4">
            <a:extLst>
              <a:ext uri="{FF2B5EF4-FFF2-40B4-BE49-F238E27FC236}">
                <a16:creationId xmlns:a16="http://schemas.microsoft.com/office/drawing/2014/main" id="{7245E5AE-04CB-3607-11C8-2F4F2DCB34BA}"/>
              </a:ext>
            </a:extLst>
          </p:cNvPr>
          <p:cNvSpPr/>
          <p:nvPr/>
        </p:nvSpPr>
        <p:spPr>
          <a:xfrm>
            <a:off x="8432519" y="212773"/>
            <a:ext cx="3465576" cy="588263"/>
          </a:xfrm>
          <a:prstGeom prst="rect">
            <a:avLst/>
          </a:prstGeom>
          <a:blipFill>
            <a:blip r:embed="rId3" cstate="print"/>
            <a:stretch>
              <a:fillRect/>
            </a:stretch>
          </a:blipFill>
        </p:spPr>
        <p:txBody>
          <a:bodyPr wrap="square" lIns="0" tIns="0" rIns="0" bIns="0" rtlCol="0"/>
          <a:lstStyle/>
          <a:p>
            <a:endParaRPr/>
          </a:p>
        </p:txBody>
      </p:sp>
      <p:grpSp>
        <p:nvGrpSpPr>
          <p:cNvPr id="3" name="object 5">
            <a:extLst>
              <a:ext uri="{FF2B5EF4-FFF2-40B4-BE49-F238E27FC236}">
                <a16:creationId xmlns:a16="http://schemas.microsoft.com/office/drawing/2014/main" id="{021B1E2D-B00E-618C-BBD5-0D6534878AB2}"/>
              </a:ext>
            </a:extLst>
          </p:cNvPr>
          <p:cNvGrpSpPr/>
          <p:nvPr/>
        </p:nvGrpSpPr>
        <p:grpSpPr>
          <a:xfrm>
            <a:off x="4495" y="6780549"/>
            <a:ext cx="12184380" cy="76200"/>
            <a:chOff x="4495" y="6780549"/>
            <a:chExt cx="12184380" cy="76200"/>
          </a:xfrm>
        </p:grpSpPr>
        <p:sp>
          <p:nvSpPr>
            <p:cNvPr id="4" name="object 6">
              <a:extLst>
                <a:ext uri="{FF2B5EF4-FFF2-40B4-BE49-F238E27FC236}">
                  <a16:creationId xmlns:a16="http://schemas.microsoft.com/office/drawing/2014/main" id="{CA5C131D-C762-D838-42CD-47E41787F0D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6" name="object 7">
              <a:extLst>
                <a:ext uri="{FF2B5EF4-FFF2-40B4-BE49-F238E27FC236}">
                  <a16:creationId xmlns:a16="http://schemas.microsoft.com/office/drawing/2014/main" id="{5EB396EB-A039-DCF8-0AE5-2CF21E1AABDF}"/>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14" name="object 8">
              <a:extLst>
                <a:ext uri="{FF2B5EF4-FFF2-40B4-BE49-F238E27FC236}">
                  <a16:creationId xmlns:a16="http://schemas.microsoft.com/office/drawing/2014/main" id="{35307568-EB53-E542-3F9E-2DB562DCD6CD}"/>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15" name="object 9">
            <a:extLst>
              <a:ext uri="{FF2B5EF4-FFF2-40B4-BE49-F238E27FC236}">
                <a16:creationId xmlns:a16="http://schemas.microsoft.com/office/drawing/2014/main" id="{D2F90C34-8A78-DCD4-7BE5-7B977B4E635D}"/>
              </a:ext>
            </a:extLst>
          </p:cNvPr>
          <p:cNvGrpSpPr/>
          <p:nvPr/>
        </p:nvGrpSpPr>
        <p:grpSpPr>
          <a:xfrm>
            <a:off x="293905" y="212773"/>
            <a:ext cx="810260" cy="67310"/>
            <a:chOff x="1268266" y="510608"/>
            <a:chExt cx="810260" cy="67310"/>
          </a:xfrm>
        </p:grpSpPr>
        <p:sp>
          <p:nvSpPr>
            <p:cNvPr id="16" name="object 10">
              <a:extLst>
                <a:ext uri="{FF2B5EF4-FFF2-40B4-BE49-F238E27FC236}">
                  <a16:creationId xmlns:a16="http://schemas.microsoft.com/office/drawing/2014/main" id="{9D4ED336-A9B9-CCBF-B60D-3A4EDBA97BD0}"/>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7" name="object 11">
              <a:extLst>
                <a:ext uri="{FF2B5EF4-FFF2-40B4-BE49-F238E27FC236}">
                  <a16:creationId xmlns:a16="http://schemas.microsoft.com/office/drawing/2014/main" id="{5208A46E-9A59-521C-DB87-BA1715920445}"/>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8" name="object 12">
              <a:extLst>
                <a:ext uri="{FF2B5EF4-FFF2-40B4-BE49-F238E27FC236}">
                  <a16:creationId xmlns:a16="http://schemas.microsoft.com/office/drawing/2014/main" id="{EED611FE-764D-AC3C-D49D-B9A0F52474F1}"/>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20542569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791007"/>
            <a:ext cx="9859702" cy="584775"/>
          </a:xfrm>
          <a:prstGeom prst="rect">
            <a:avLst/>
          </a:prstGeom>
          <a:noFill/>
        </p:spPr>
        <p:txBody>
          <a:bodyPr wrap="square" rtlCol="0">
            <a:spAutoFit/>
          </a:bodyPr>
          <a:lstStyle>
            <a:defPPr>
              <a:defRPr lang="es-CO"/>
            </a:defPPr>
            <a:lvl1pPr>
              <a:defRPr sz="2400" b="1" kern="0">
                <a:latin typeface="Montserrat" pitchFamily="2" charset="0"/>
              </a:defRPr>
            </a:lvl1pPr>
          </a:lstStyle>
          <a:p>
            <a:pPr algn="ctr"/>
            <a:r>
              <a:rPr lang="es-ES" sz="3200" dirty="0">
                <a:solidFill>
                  <a:schemeClr val="accent1"/>
                </a:solidFill>
              </a:rPr>
              <a:t>8. Proposiciones y varios</a:t>
            </a: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15418879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066991-833D-4FE9-B4A5-28AAD3AA073C}"/>
              </a:ext>
            </a:extLst>
          </p:cNvPr>
          <p:cNvSpPr txBox="1"/>
          <p:nvPr/>
        </p:nvSpPr>
        <p:spPr>
          <a:xfrm>
            <a:off x="1104156" y="2791007"/>
            <a:ext cx="9859702" cy="584775"/>
          </a:xfrm>
          <a:prstGeom prst="rect">
            <a:avLst/>
          </a:prstGeom>
          <a:noFill/>
        </p:spPr>
        <p:txBody>
          <a:bodyPr wrap="square" rtlCol="0">
            <a:spAutoFit/>
          </a:bodyPr>
          <a:lstStyle>
            <a:defPPr>
              <a:defRPr lang="es-CO"/>
            </a:defPPr>
            <a:lvl1pPr>
              <a:defRPr sz="2400" b="1" kern="0">
                <a:latin typeface="Montserrat" pitchFamily="2" charset="0"/>
              </a:defRPr>
            </a:lvl1pPr>
          </a:lstStyle>
          <a:p>
            <a:pPr algn="ctr"/>
            <a:r>
              <a:rPr lang="es-ES" sz="3200" dirty="0">
                <a:solidFill>
                  <a:schemeClr val="accent1"/>
                </a:solidFill>
              </a:rPr>
              <a:t>GRACIAS</a:t>
            </a:r>
          </a:p>
        </p:txBody>
      </p:sp>
      <p:sp>
        <p:nvSpPr>
          <p:cNvPr id="3" name="object 4">
            <a:extLst>
              <a:ext uri="{FF2B5EF4-FFF2-40B4-BE49-F238E27FC236}">
                <a16:creationId xmlns:a16="http://schemas.microsoft.com/office/drawing/2014/main" id="{3E67C917-AEB3-35DE-6A47-6EE8F349DB94}"/>
              </a:ext>
            </a:extLst>
          </p:cNvPr>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4" name="object 5">
            <a:extLst>
              <a:ext uri="{FF2B5EF4-FFF2-40B4-BE49-F238E27FC236}">
                <a16:creationId xmlns:a16="http://schemas.microsoft.com/office/drawing/2014/main" id="{E9184952-09A2-BA88-A15B-41899B8E07D1}"/>
              </a:ext>
            </a:extLst>
          </p:cNvPr>
          <p:cNvGrpSpPr/>
          <p:nvPr/>
        </p:nvGrpSpPr>
        <p:grpSpPr>
          <a:xfrm>
            <a:off x="4495" y="6780549"/>
            <a:ext cx="12184380" cy="76200"/>
            <a:chOff x="4495" y="6780549"/>
            <a:chExt cx="12184380" cy="76200"/>
          </a:xfrm>
        </p:grpSpPr>
        <p:sp>
          <p:nvSpPr>
            <p:cNvPr id="6" name="object 6">
              <a:extLst>
                <a:ext uri="{FF2B5EF4-FFF2-40B4-BE49-F238E27FC236}">
                  <a16:creationId xmlns:a16="http://schemas.microsoft.com/office/drawing/2014/main" id="{5C1ACFED-0B65-106D-267E-8C066F11507A}"/>
                </a:ext>
              </a:extLst>
            </p:cNvPr>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a:extLst>
                <a:ext uri="{FF2B5EF4-FFF2-40B4-BE49-F238E27FC236}">
                  <a16:creationId xmlns:a16="http://schemas.microsoft.com/office/drawing/2014/main" id="{2F1686FD-D7D2-A62A-CA56-E1B708534571}"/>
                </a:ext>
              </a:extLst>
            </p:cNvPr>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a:extLst>
                <a:ext uri="{FF2B5EF4-FFF2-40B4-BE49-F238E27FC236}">
                  <a16:creationId xmlns:a16="http://schemas.microsoft.com/office/drawing/2014/main" id="{6F607364-330F-CB75-6983-84F3B0C68B25}"/>
                </a:ext>
              </a:extLst>
            </p:cNvPr>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a:extLst>
              <a:ext uri="{FF2B5EF4-FFF2-40B4-BE49-F238E27FC236}">
                <a16:creationId xmlns:a16="http://schemas.microsoft.com/office/drawing/2014/main" id="{59264303-2698-65E4-1EA3-6881871C8D36}"/>
              </a:ext>
            </a:extLst>
          </p:cNvPr>
          <p:cNvGrpSpPr/>
          <p:nvPr/>
        </p:nvGrpSpPr>
        <p:grpSpPr>
          <a:xfrm>
            <a:off x="293905" y="212773"/>
            <a:ext cx="810260" cy="67310"/>
            <a:chOff x="1268266" y="510608"/>
            <a:chExt cx="810260" cy="67310"/>
          </a:xfrm>
        </p:grpSpPr>
        <p:sp>
          <p:nvSpPr>
            <p:cNvPr id="10" name="object 10">
              <a:extLst>
                <a:ext uri="{FF2B5EF4-FFF2-40B4-BE49-F238E27FC236}">
                  <a16:creationId xmlns:a16="http://schemas.microsoft.com/office/drawing/2014/main" id="{2D4E7119-2587-C339-ECCD-DA4DB6576991}"/>
                </a:ext>
              </a:extLst>
            </p:cNvPr>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a:extLst>
                <a:ext uri="{FF2B5EF4-FFF2-40B4-BE49-F238E27FC236}">
                  <a16:creationId xmlns:a16="http://schemas.microsoft.com/office/drawing/2014/main" id="{336D7C5F-F3DA-D7DC-C5C8-5486380942A7}"/>
                </a:ext>
              </a:extLst>
            </p:cNvPr>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a:extLst>
                <a:ext uri="{FF2B5EF4-FFF2-40B4-BE49-F238E27FC236}">
                  <a16:creationId xmlns:a16="http://schemas.microsoft.com/office/drawing/2014/main" id="{88F52756-1E59-547C-8AAB-2ECA9B8B2480}"/>
                </a:ext>
              </a:extLst>
            </p:cNvPr>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spTree>
    <p:extLst>
      <p:ext uri="{BB962C8B-B14F-4D97-AF65-F5344CB8AC3E}">
        <p14:creationId xmlns:p14="http://schemas.microsoft.com/office/powerpoint/2010/main" val="177298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4495" y="6780549"/>
            <a:ext cx="12184380" cy="76200"/>
            <a:chOff x="4495" y="6780549"/>
            <a:chExt cx="12184380" cy="76200"/>
          </a:xfrm>
        </p:grpSpPr>
        <p:sp>
          <p:nvSpPr>
            <p:cNvPr id="6" name="object 6"/>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p:cNvGrpSpPr/>
          <p:nvPr/>
        </p:nvGrpSpPr>
        <p:grpSpPr>
          <a:xfrm>
            <a:off x="293905" y="212773"/>
            <a:ext cx="810260" cy="67310"/>
            <a:chOff x="1268266" y="510608"/>
            <a:chExt cx="810260" cy="67310"/>
          </a:xfrm>
        </p:grpSpPr>
        <p:sp>
          <p:nvSpPr>
            <p:cNvPr id="10" name="object 10"/>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graphicFrame>
        <p:nvGraphicFramePr>
          <p:cNvPr id="3" name="Gráfico 2">
            <a:extLst>
              <a:ext uri="{FF2B5EF4-FFF2-40B4-BE49-F238E27FC236}">
                <a16:creationId xmlns:a16="http://schemas.microsoft.com/office/drawing/2014/main" id="{E27EB831-2365-4D88-A45C-12EBF2AAD5E4}"/>
              </a:ext>
            </a:extLst>
          </p:cNvPr>
          <p:cNvGraphicFramePr>
            <a:graphicFrameLocks/>
          </p:cNvGraphicFramePr>
          <p:nvPr/>
        </p:nvGraphicFramePr>
        <p:xfrm>
          <a:off x="921122" y="934731"/>
          <a:ext cx="10349756" cy="44109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a 12">
            <a:extLst>
              <a:ext uri="{FF2B5EF4-FFF2-40B4-BE49-F238E27FC236}">
                <a16:creationId xmlns:a16="http://schemas.microsoft.com/office/drawing/2014/main" id="{5C3A6134-F3E6-4F32-AAD1-181A88D13A8E}"/>
              </a:ext>
            </a:extLst>
          </p:cNvPr>
          <p:cNvGraphicFramePr>
            <a:graphicFrameLocks noGrp="1"/>
          </p:cNvGraphicFramePr>
          <p:nvPr/>
        </p:nvGraphicFramePr>
        <p:xfrm>
          <a:off x="4534595" y="5401994"/>
          <a:ext cx="3619500" cy="815547"/>
        </p:xfrm>
        <a:graphic>
          <a:graphicData uri="http://schemas.openxmlformats.org/drawingml/2006/table">
            <a:tbl>
              <a:tblPr/>
              <a:tblGrid>
                <a:gridCol w="939800">
                  <a:extLst>
                    <a:ext uri="{9D8B030D-6E8A-4147-A177-3AD203B41FA5}">
                      <a16:colId xmlns:a16="http://schemas.microsoft.com/office/drawing/2014/main" val="3163987707"/>
                    </a:ext>
                  </a:extLst>
                </a:gridCol>
                <a:gridCol w="1638300">
                  <a:extLst>
                    <a:ext uri="{9D8B030D-6E8A-4147-A177-3AD203B41FA5}">
                      <a16:colId xmlns:a16="http://schemas.microsoft.com/office/drawing/2014/main" val="718841847"/>
                    </a:ext>
                  </a:extLst>
                </a:gridCol>
                <a:gridCol w="1041400">
                  <a:extLst>
                    <a:ext uri="{9D8B030D-6E8A-4147-A177-3AD203B41FA5}">
                      <a16:colId xmlns:a16="http://schemas.microsoft.com/office/drawing/2014/main" val="1180322220"/>
                    </a:ext>
                  </a:extLst>
                </a:gridCol>
              </a:tblGrid>
              <a:tr h="486363">
                <a:tc>
                  <a:txBody>
                    <a:bodyPr/>
                    <a:lstStyle/>
                    <a:p>
                      <a:pPr algn="ctr" fontAlgn="ctr"/>
                      <a:r>
                        <a:rPr lang="es-CO" sz="1080" b="1" i="0" u="none" strike="noStrike">
                          <a:solidFill>
                            <a:srgbClr val="000000"/>
                          </a:solidFill>
                          <a:effectLst/>
                          <a:latin typeface="Arial" panose="020B0604020202020204" pitchFamily="34" charset="0"/>
                        </a:rPr>
                        <a:t>Clasificación</a:t>
                      </a:r>
                    </a:p>
                  </a:txBody>
                  <a:tcPr marL="0" marR="0" marT="0" marB="0" anchor="ctr">
                    <a:lnL>
                      <a:noFill/>
                    </a:lnL>
                    <a:lnR>
                      <a:noFill/>
                    </a:lnR>
                    <a:lnT>
                      <a:noFill/>
                    </a:lnT>
                    <a:lnB>
                      <a:noFill/>
                    </a:lnB>
                  </a:tcPr>
                </a:tc>
                <a:tc>
                  <a:txBody>
                    <a:bodyPr/>
                    <a:lstStyle/>
                    <a:p>
                      <a:pPr algn="ctr" fontAlgn="ctr"/>
                      <a:r>
                        <a:rPr lang="es-CO" sz="1080" b="1" i="0" u="none" strike="noStrike">
                          <a:solidFill>
                            <a:srgbClr val="000000"/>
                          </a:solidFill>
                          <a:effectLst/>
                          <a:latin typeface="Arial" panose="020B0604020202020204" pitchFamily="34" charset="0"/>
                        </a:rPr>
                        <a:t>No. Productos/indicadores</a:t>
                      </a:r>
                    </a:p>
                  </a:txBody>
                  <a:tcPr marL="0" marR="0" marT="0" marB="0" anchor="ctr">
                    <a:lnL>
                      <a:noFill/>
                    </a:lnL>
                    <a:lnR>
                      <a:noFill/>
                    </a:lnR>
                    <a:lnT>
                      <a:noFill/>
                    </a:lnT>
                    <a:lnB>
                      <a:noFill/>
                    </a:lnB>
                  </a:tcPr>
                </a:tc>
                <a:tc>
                  <a:txBody>
                    <a:bodyPr/>
                    <a:lstStyle/>
                    <a:p>
                      <a:pPr algn="ctr" fontAlgn="ctr"/>
                      <a:r>
                        <a:rPr lang="es-CO" sz="1080" b="1" i="0" u="none" strike="noStrike">
                          <a:solidFill>
                            <a:srgbClr val="000000"/>
                          </a:solidFill>
                          <a:effectLst/>
                          <a:latin typeface="Arial" panose="020B0604020202020204" pitchFamily="34" charset="0"/>
                        </a:rPr>
                        <a:t>Participación</a:t>
                      </a:r>
                    </a:p>
                  </a:txBody>
                  <a:tcPr marL="0" marR="0" marT="0" marB="0" anchor="ctr">
                    <a:lnL>
                      <a:noFill/>
                    </a:lnL>
                    <a:lnR>
                      <a:noFill/>
                    </a:lnR>
                    <a:lnT>
                      <a:noFill/>
                    </a:lnT>
                    <a:lnB>
                      <a:noFill/>
                    </a:lnB>
                  </a:tcPr>
                </a:tc>
                <a:extLst>
                  <a:ext uri="{0D108BD9-81ED-4DB2-BD59-A6C34878D82A}">
                    <a16:rowId xmlns:a16="http://schemas.microsoft.com/office/drawing/2014/main" val="2092336008"/>
                  </a:ext>
                </a:extLst>
              </a:tr>
              <a:tr h="115870">
                <a:tc>
                  <a:txBody>
                    <a:bodyPr/>
                    <a:lstStyle/>
                    <a:p>
                      <a:pPr algn="l" fontAlgn="ctr"/>
                      <a:r>
                        <a:rPr lang="es-CO" sz="1080" b="0" i="0" u="none" strike="noStrike">
                          <a:solidFill>
                            <a:srgbClr val="000000"/>
                          </a:solidFill>
                          <a:effectLst/>
                          <a:latin typeface="Arial" panose="020B0604020202020204" pitchFamily="34" charset="0"/>
                        </a:rPr>
                        <a:t>Resultado</a:t>
                      </a:r>
                    </a:p>
                  </a:txBody>
                  <a:tcPr marL="0" marR="0" marT="0" marB="0" anchor="ctr">
                    <a:lnL>
                      <a:noFill/>
                    </a:lnL>
                    <a:lnR>
                      <a:noFill/>
                    </a:lnR>
                    <a:lnT>
                      <a:noFill/>
                    </a:lnT>
                    <a:lnB>
                      <a:noFill/>
                    </a:lnB>
                  </a:tcPr>
                </a:tc>
                <a:tc>
                  <a:txBody>
                    <a:bodyPr/>
                    <a:lstStyle/>
                    <a:p>
                      <a:pPr algn="ctr" fontAlgn="ctr"/>
                      <a:r>
                        <a:rPr lang="es-CO" sz="1080" b="0" i="0" u="none" strike="noStrike">
                          <a:solidFill>
                            <a:srgbClr val="000000"/>
                          </a:solidFill>
                          <a:effectLst/>
                          <a:latin typeface="Arial" panose="020B0604020202020204" pitchFamily="34" charset="0"/>
                        </a:rPr>
                        <a:t>48</a:t>
                      </a:r>
                    </a:p>
                  </a:txBody>
                  <a:tcPr marL="0" marR="0" marT="0" marB="0" anchor="ctr">
                    <a:lnL>
                      <a:noFill/>
                    </a:lnL>
                    <a:lnR>
                      <a:noFill/>
                    </a:lnR>
                    <a:lnT>
                      <a:noFill/>
                    </a:lnT>
                    <a:lnB>
                      <a:noFill/>
                    </a:lnB>
                  </a:tcPr>
                </a:tc>
                <a:tc>
                  <a:txBody>
                    <a:bodyPr/>
                    <a:lstStyle/>
                    <a:p>
                      <a:pPr algn="ctr" fontAlgn="ctr"/>
                      <a:r>
                        <a:rPr lang="es-CO" sz="108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extLst>
                  <a:ext uri="{0D108BD9-81ED-4DB2-BD59-A6C34878D82A}">
                    <a16:rowId xmlns:a16="http://schemas.microsoft.com/office/drawing/2014/main" val="1967787982"/>
                  </a:ext>
                </a:extLst>
              </a:tr>
              <a:tr h="115870">
                <a:tc>
                  <a:txBody>
                    <a:bodyPr/>
                    <a:lstStyle/>
                    <a:p>
                      <a:pPr algn="l" fontAlgn="ctr"/>
                      <a:r>
                        <a:rPr lang="es-CO" sz="1080" b="0" i="0" u="none" strike="noStrike">
                          <a:solidFill>
                            <a:srgbClr val="000000"/>
                          </a:solidFill>
                          <a:effectLst/>
                          <a:latin typeface="Arial" panose="020B0604020202020204" pitchFamily="34" charset="0"/>
                        </a:rPr>
                        <a:t>Gestión</a:t>
                      </a:r>
                    </a:p>
                  </a:txBody>
                  <a:tcPr marL="0" marR="0" marT="0" marB="0" anchor="ctr">
                    <a:lnL>
                      <a:noFill/>
                    </a:lnL>
                    <a:lnR>
                      <a:noFill/>
                    </a:lnR>
                    <a:lnT>
                      <a:noFill/>
                    </a:lnT>
                    <a:lnB>
                      <a:noFill/>
                    </a:lnB>
                  </a:tcPr>
                </a:tc>
                <a:tc>
                  <a:txBody>
                    <a:bodyPr/>
                    <a:lstStyle/>
                    <a:p>
                      <a:pPr algn="ctr" fontAlgn="ctr"/>
                      <a:r>
                        <a:rPr lang="es-CO" sz="1080" b="0" i="0" u="none" strike="noStrike">
                          <a:solidFill>
                            <a:srgbClr val="000000"/>
                          </a:solidFill>
                          <a:effectLst/>
                          <a:latin typeface="Arial" panose="020B0604020202020204" pitchFamily="34" charset="0"/>
                        </a:rPr>
                        <a:t>9</a:t>
                      </a:r>
                    </a:p>
                  </a:txBody>
                  <a:tcPr marL="0" marR="0" marT="0" marB="0" anchor="ctr">
                    <a:lnL>
                      <a:noFill/>
                    </a:lnL>
                    <a:lnR>
                      <a:noFill/>
                    </a:lnR>
                    <a:lnT>
                      <a:noFill/>
                    </a:lnT>
                    <a:lnB>
                      <a:noFill/>
                    </a:lnB>
                  </a:tcPr>
                </a:tc>
                <a:tc>
                  <a:txBody>
                    <a:bodyPr/>
                    <a:lstStyle/>
                    <a:p>
                      <a:pPr algn="ctr" fontAlgn="ctr"/>
                      <a:r>
                        <a:rPr lang="es-CO" sz="1080" b="0" i="0" u="none" strike="noStrike" dirty="0">
                          <a:solidFill>
                            <a:srgbClr val="000000"/>
                          </a:solidFill>
                          <a:effectLst/>
                          <a:latin typeface="Arial" panose="020B0604020202020204" pitchFamily="34" charset="0"/>
                        </a:rPr>
                        <a:t>16%</a:t>
                      </a:r>
                    </a:p>
                  </a:txBody>
                  <a:tcPr marL="0" marR="0" marT="0" marB="0" anchor="ctr">
                    <a:lnL>
                      <a:noFill/>
                    </a:lnL>
                    <a:lnR>
                      <a:noFill/>
                    </a:lnR>
                    <a:lnT>
                      <a:noFill/>
                    </a:lnT>
                    <a:lnB>
                      <a:noFill/>
                    </a:lnB>
                  </a:tcPr>
                </a:tc>
                <a:extLst>
                  <a:ext uri="{0D108BD9-81ED-4DB2-BD59-A6C34878D82A}">
                    <a16:rowId xmlns:a16="http://schemas.microsoft.com/office/drawing/2014/main" val="4233581422"/>
                  </a:ext>
                </a:extLst>
              </a:tr>
            </a:tbl>
          </a:graphicData>
        </a:graphic>
      </p:graphicFrame>
    </p:spTree>
    <p:extLst>
      <p:ext uri="{BB962C8B-B14F-4D97-AF65-F5344CB8AC3E}">
        <p14:creationId xmlns:p14="http://schemas.microsoft.com/office/powerpoint/2010/main" val="161663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4495" y="6780549"/>
            <a:ext cx="12184380" cy="76200"/>
            <a:chOff x="4495" y="6780549"/>
            <a:chExt cx="12184380" cy="76200"/>
          </a:xfrm>
        </p:grpSpPr>
        <p:sp>
          <p:nvSpPr>
            <p:cNvPr id="6" name="object 6"/>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p:cNvGrpSpPr/>
          <p:nvPr/>
        </p:nvGrpSpPr>
        <p:grpSpPr>
          <a:xfrm>
            <a:off x="293905" y="212773"/>
            <a:ext cx="810260" cy="67310"/>
            <a:chOff x="1268266" y="510608"/>
            <a:chExt cx="810260" cy="67310"/>
          </a:xfrm>
        </p:grpSpPr>
        <p:sp>
          <p:nvSpPr>
            <p:cNvPr id="10" name="object 10"/>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graphicFrame>
        <p:nvGraphicFramePr>
          <p:cNvPr id="2" name="Gráfico 1">
            <a:extLst>
              <a:ext uri="{FF2B5EF4-FFF2-40B4-BE49-F238E27FC236}">
                <a16:creationId xmlns:a16="http://schemas.microsoft.com/office/drawing/2014/main" id="{459EA654-408B-4EF2-84F5-43F3CFEF98F3}"/>
              </a:ext>
            </a:extLst>
          </p:cNvPr>
          <p:cNvGraphicFramePr>
            <a:graphicFrameLocks/>
          </p:cNvGraphicFramePr>
          <p:nvPr/>
        </p:nvGraphicFramePr>
        <p:xfrm>
          <a:off x="901591" y="917733"/>
          <a:ext cx="10493240" cy="4419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CCA07D87-73E3-0CF0-84B5-52DC5BCEBFD6}"/>
              </a:ext>
            </a:extLst>
          </p:cNvPr>
          <p:cNvGraphicFramePr>
            <a:graphicFrameLocks noGrp="1"/>
          </p:cNvGraphicFramePr>
          <p:nvPr/>
        </p:nvGraphicFramePr>
        <p:xfrm>
          <a:off x="4253935" y="5337712"/>
          <a:ext cx="3365500" cy="1103376"/>
        </p:xfrm>
        <a:graphic>
          <a:graphicData uri="http://schemas.openxmlformats.org/drawingml/2006/table">
            <a:tbl>
              <a:tblPr/>
              <a:tblGrid>
                <a:gridCol w="964290">
                  <a:extLst>
                    <a:ext uri="{9D8B030D-6E8A-4147-A177-3AD203B41FA5}">
                      <a16:colId xmlns:a16="http://schemas.microsoft.com/office/drawing/2014/main" val="235832610"/>
                    </a:ext>
                  </a:extLst>
                </a:gridCol>
                <a:gridCol w="1344931">
                  <a:extLst>
                    <a:ext uri="{9D8B030D-6E8A-4147-A177-3AD203B41FA5}">
                      <a16:colId xmlns:a16="http://schemas.microsoft.com/office/drawing/2014/main" val="4193546360"/>
                    </a:ext>
                  </a:extLst>
                </a:gridCol>
                <a:gridCol w="1056279">
                  <a:extLst>
                    <a:ext uri="{9D8B030D-6E8A-4147-A177-3AD203B41FA5}">
                      <a16:colId xmlns:a16="http://schemas.microsoft.com/office/drawing/2014/main" val="3310684669"/>
                    </a:ext>
                  </a:extLst>
                </a:gridCol>
              </a:tblGrid>
              <a:tr h="323850">
                <a:tc>
                  <a:txBody>
                    <a:bodyPr/>
                    <a:lstStyle/>
                    <a:p>
                      <a:pPr algn="ctr" fontAlgn="ctr"/>
                      <a:r>
                        <a:rPr lang="es-CO" sz="1080" b="1" i="0" u="none" strike="noStrike">
                          <a:solidFill>
                            <a:srgbClr val="000000"/>
                          </a:solidFill>
                          <a:effectLst/>
                          <a:latin typeface="Arial" panose="020B0604020202020204" pitchFamily="34" charset="0"/>
                        </a:rPr>
                        <a:t>Clasificación</a:t>
                      </a:r>
                    </a:p>
                  </a:txBody>
                  <a:tcPr marL="0" marR="0" marT="0" marB="0" anchor="ctr">
                    <a:lnL>
                      <a:noFill/>
                    </a:lnL>
                    <a:lnR>
                      <a:noFill/>
                    </a:lnR>
                    <a:lnT>
                      <a:noFill/>
                    </a:lnT>
                    <a:lnB>
                      <a:noFill/>
                    </a:lnB>
                  </a:tcPr>
                </a:tc>
                <a:tc>
                  <a:txBody>
                    <a:bodyPr/>
                    <a:lstStyle/>
                    <a:p>
                      <a:pPr algn="ctr" fontAlgn="ctr"/>
                      <a:r>
                        <a:rPr lang="es-CO" sz="1080" b="1" i="0" u="none" strike="noStrike">
                          <a:solidFill>
                            <a:srgbClr val="000000"/>
                          </a:solidFill>
                          <a:effectLst/>
                          <a:latin typeface="Arial" panose="020B0604020202020204" pitchFamily="34" charset="0"/>
                        </a:rPr>
                        <a:t>No. Productos/indicadores</a:t>
                      </a:r>
                    </a:p>
                  </a:txBody>
                  <a:tcPr marL="0" marR="0" marT="0" marB="0" anchor="ctr">
                    <a:lnL>
                      <a:noFill/>
                    </a:lnL>
                    <a:lnR>
                      <a:noFill/>
                    </a:lnR>
                    <a:lnT>
                      <a:noFill/>
                    </a:lnT>
                    <a:lnB>
                      <a:noFill/>
                    </a:lnB>
                  </a:tcPr>
                </a:tc>
                <a:tc>
                  <a:txBody>
                    <a:bodyPr/>
                    <a:lstStyle/>
                    <a:p>
                      <a:pPr algn="ctr" fontAlgn="ctr"/>
                      <a:r>
                        <a:rPr lang="es-CO" sz="1080" b="1" i="0" u="none" strike="noStrike">
                          <a:solidFill>
                            <a:srgbClr val="000000"/>
                          </a:solidFill>
                          <a:effectLst/>
                          <a:latin typeface="Arial" panose="020B0604020202020204" pitchFamily="34" charset="0"/>
                        </a:rPr>
                        <a:t>Participación</a:t>
                      </a:r>
                    </a:p>
                  </a:txBody>
                  <a:tcPr marL="0" marR="0" marT="0" marB="0" anchor="ctr">
                    <a:lnL>
                      <a:noFill/>
                    </a:lnL>
                    <a:lnR>
                      <a:noFill/>
                    </a:lnR>
                    <a:lnT>
                      <a:noFill/>
                    </a:lnT>
                    <a:lnB>
                      <a:noFill/>
                    </a:lnB>
                  </a:tcPr>
                </a:tc>
                <a:extLst>
                  <a:ext uri="{0D108BD9-81ED-4DB2-BD59-A6C34878D82A}">
                    <a16:rowId xmlns:a16="http://schemas.microsoft.com/office/drawing/2014/main" val="2191153518"/>
                  </a:ext>
                </a:extLst>
              </a:tr>
              <a:tr h="285750">
                <a:tc>
                  <a:txBody>
                    <a:bodyPr/>
                    <a:lstStyle/>
                    <a:p>
                      <a:pPr algn="l" fontAlgn="ctr"/>
                      <a:r>
                        <a:rPr lang="es-CO" sz="1080" b="0" i="0" u="none" strike="noStrike">
                          <a:solidFill>
                            <a:srgbClr val="000000"/>
                          </a:solidFill>
                          <a:effectLst/>
                          <a:latin typeface="Arial" panose="020B0604020202020204" pitchFamily="34" charset="0"/>
                        </a:rPr>
                        <a:t>Resultado</a:t>
                      </a:r>
                    </a:p>
                  </a:txBody>
                  <a:tcPr marL="0" marR="0" marT="0" marB="0" anchor="ctr">
                    <a:lnL>
                      <a:noFill/>
                    </a:lnL>
                    <a:lnR>
                      <a:noFill/>
                    </a:lnR>
                    <a:lnT>
                      <a:noFill/>
                    </a:lnT>
                    <a:lnB>
                      <a:noFill/>
                    </a:lnB>
                  </a:tcPr>
                </a:tc>
                <a:tc>
                  <a:txBody>
                    <a:bodyPr/>
                    <a:lstStyle/>
                    <a:p>
                      <a:pPr algn="ctr" fontAlgn="ctr"/>
                      <a:r>
                        <a:rPr lang="es-CO" sz="1080" b="0" i="0" u="none" strike="noStrike">
                          <a:solidFill>
                            <a:srgbClr val="000000"/>
                          </a:solidFill>
                          <a:effectLst/>
                          <a:latin typeface="Arial" panose="020B0604020202020204" pitchFamily="34" charset="0"/>
                        </a:rPr>
                        <a:t>52</a:t>
                      </a:r>
                    </a:p>
                  </a:txBody>
                  <a:tcPr marL="0" marR="0" marT="0" marB="0" anchor="ctr">
                    <a:lnL>
                      <a:noFill/>
                    </a:lnL>
                    <a:lnR>
                      <a:noFill/>
                    </a:lnR>
                    <a:lnT>
                      <a:noFill/>
                    </a:lnT>
                    <a:lnB>
                      <a:noFill/>
                    </a:lnB>
                  </a:tcPr>
                </a:tc>
                <a:tc>
                  <a:txBody>
                    <a:bodyPr/>
                    <a:lstStyle/>
                    <a:p>
                      <a:pPr algn="ctr" fontAlgn="ctr"/>
                      <a:r>
                        <a:rPr lang="es-CO" sz="108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extLst>
                  <a:ext uri="{0D108BD9-81ED-4DB2-BD59-A6C34878D82A}">
                    <a16:rowId xmlns:a16="http://schemas.microsoft.com/office/drawing/2014/main" val="543864935"/>
                  </a:ext>
                </a:extLst>
              </a:tr>
              <a:tr h="323850">
                <a:tc>
                  <a:txBody>
                    <a:bodyPr/>
                    <a:lstStyle/>
                    <a:p>
                      <a:pPr algn="l" fontAlgn="ctr"/>
                      <a:r>
                        <a:rPr lang="es-CO" sz="1080" b="0" i="0" u="none" strike="noStrike">
                          <a:solidFill>
                            <a:srgbClr val="000000"/>
                          </a:solidFill>
                          <a:effectLst/>
                          <a:latin typeface="Arial" panose="020B0604020202020204" pitchFamily="34" charset="0"/>
                        </a:rPr>
                        <a:t>Gestión</a:t>
                      </a:r>
                    </a:p>
                  </a:txBody>
                  <a:tcPr marL="0" marR="0" marT="0" marB="0" anchor="ctr">
                    <a:lnL>
                      <a:noFill/>
                    </a:lnL>
                    <a:lnR>
                      <a:noFill/>
                    </a:lnR>
                    <a:lnT>
                      <a:noFill/>
                    </a:lnT>
                    <a:lnB>
                      <a:noFill/>
                    </a:lnB>
                  </a:tcPr>
                </a:tc>
                <a:tc>
                  <a:txBody>
                    <a:bodyPr/>
                    <a:lstStyle/>
                    <a:p>
                      <a:pPr algn="ctr" fontAlgn="ctr"/>
                      <a:r>
                        <a:rPr lang="es-CO" sz="1080" b="0" i="0" u="none" strike="noStrike">
                          <a:solidFill>
                            <a:srgbClr val="000000"/>
                          </a:solidFill>
                          <a:effectLst/>
                          <a:latin typeface="Arial" panose="020B0604020202020204" pitchFamily="34" charset="0"/>
                        </a:rPr>
                        <a:t>5</a:t>
                      </a:r>
                    </a:p>
                  </a:txBody>
                  <a:tcPr marL="0" marR="0" marT="0" marB="0" anchor="ctr">
                    <a:lnL>
                      <a:noFill/>
                    </a:lnL>
                    <a:lnR>
                      <a:noFill/>
                    </a:lnR>
                    <a:lnT>
                      <a:noFill/>
                    </a:lnT>
                    <a:lnB>
                      <a:noFill/>
                    </a:lnB>
                  </a:tcPr>
                </a:tc>
                <a:tc>
                  <a:txBody>
                    <a:bodyPr/>
                    <a:lstStyle/>
                    <a:p>
                      <a:pPr algn="ctr" fontAlgn="ctr"/>
                      <a:r>
                        <a:rPr lang="es-CO" sz="1080" b="0" i="0" u="none" strike="noStrike" dirty="0">
                          <a:solidFill>
                            <a:srgbClr val="000000"/>
                          </a:solidFill>
                          <a:effectLst/>
                          <a:latin typeface="Arial" panose="020B0604020202020204" pitchFamily="34" charset="0"/>
                        </a:rPr>
                        <a:t>9%</a:t>
                      </a:r>
                    </a:p>
                  </a:txBody>
                  <a:tcPr marL="0" marR="0" marT="0" marB="0" anchor="ctr">
                    <a:lnL>
                      <a:noFill/>
                    </a:lnL>
                    <a:lnR>
                      <a:noFill/>
                    </a:lnR>
                    <a:lnT>
                      <a:noFill/>
                    </a:lnT>
                    <a:lnB>
                      <a:noFill/>
                    </a:lnB>
                  </a:tcPr>
                </a:tc>
                <a:extLst>
                  <a:ext uri="{0D108BD9-81ED-4DB2-BD59-A6C34878D82A}">
                    <a16:rowId xmlns:a16="http://schemas.microsoft.com/office/drawing/2014/main" val="749758114"/>
                  </a:ext>
                </a:extLst>
              </a:tr>
            </a:tbl>
          </a:graphicData>
        </a:graphic>
      </p:graphicFrame>
    </p:spTree>
    <p:extLst>
      <p:ext uri="{BB962C8B-B14F-4D97-AF65-F5344CB8AC3E}">
        <p14:creationId xmlns:p14="http://schemas.microsoft.com/office/powerpoint/2010/main" val="2140497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432519" y="212773"/>
            <a:ext cx="3465576" cy="588263"/>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4495" y="6780549"/>
            <a:ext cx="12184380" cy="76200"/>
            <a:chOff x="4495" y="6780549"/>
            <a:chExt cx="12184380" cy="76200"/>
          </a:xfrm>
        </p:grpSpPr>
        <p:sp>
          <p:nvSpPr>
            <p:cNvPr id="6" name="object 6"/>
            <p:cNvSpPr/>
            <p:nvPr/>
          </p:nvSpPr>
          <p:spPr>
            <a:xfrm>
              <a:off x="4495" y="6780549"/>
              <a:ext cx="6092190" cy="76200"/>
            </a:xfrm>
            <a:custGeom>
              <a:avLst/>
              <a:gdLst/>
              <a:ahLst/>
              <a:cxnLst/>
              <a:rect l="l" t="t" r="r" b="b"/>
              <a:pathLst>
                <a:path w="6092190" h="76200">
                  <a:moveTo>
                    <a:pt x="6091946" y="0"/>
                  </a:moveTo>
                  <a:lnTo>
                    <a:pt x="0" y="0"/>
                  </a:lnTo>
                  <a:lnTo>
                    <a:pt x="0" y="75979"/>
                  </a:lnTo>
                  <a:lnTo>
                    <a:pt x="6091946" y="75979"/>
                  </a:lnTo>
                  <a:lnTo>
                    <a:pt x="6091946" y="0"/>
                  </a:lnTo>
                  <a:close/>
                </a:path>
              </a:pathLst>
            </a:custGeom>
            <a:solidFill>
              <a:srgbClr val="FFCD00"/>
            </a:solidFill>
          </p:spPr>
          <p:txBody>
            <a:bodyPr wrap="square" lIns="0" tIns="0" rIns="0" bIns="0" rtlCol="0"/>
            <a:lstStyle/>
            <a:p>
              <a:endParaRPr/>
            </a:p>
          </p:txBody>
        </p:sp>
        <p:sp>
          <p:nvSpPr>
            <p:cNvPr id="7" name="object 7"/>
            <p:cNvSpPr/>
            <p:nvPr/>
          </p:nvSpPr>
          <p:spPr>
            <a:xfrm>
              <a:off x="6096388"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002F86"/>
            </a:solidFill>
          </p:spPr>
          <p:txBody>
            <a:bodyPr wrap="square" lIns="0" tIns="0" rIns="0" bIns="0" rtlCol="0"/>
            <a:lstStyle/>
            <a:p>
              <a:endParaRPr/>
            </a:p>
          </p:txBody>
        </p:sp>
        <p:sp>
          <p:nvSpPr>
            <p:cNvPr id="8" name="object 8"/>
            <p:cNvSpPr/>
            <p:nvPr/>
          </p:nvSpPr>
          <p:spPr>
            <a:xfrm>
              <a:off x="9142361" y="6780549"/>
              <a:ext cx="3046095" cy="76200"/>
            </a:xfrm>
            <a:custGeom>
              <a:avLst/>
              <a:gdLst/>
              <a:ahLst/>
              <a:cxnLst/>
              <a:rect l="l" t="t" r="r" b="b"/>
              <a:pathLst>
                <a:path w="3046095" h="76200">
                  <a:moveTo>
                    <a:pt x="3045973" y="0"/>
                  </a:moveTo>
                  <a:lnTo>
                    <a:pt x="0" y="0"/>
                  </a:lnTo>
                  <a:lnTo>
                    <a:pt x="0" y="75979"/>
                  </a:lnTo>
                  <a:lnTo>
                    <a:pt x="3045973" y="75979"/>
                  </a:lnTo>
                  <a:lnTo>
                    <a:pt x="3045973" y="0"/>
                  </a:lnTo>
                  <a:close/>
                </a:path>
              </a:pathLst>
            </a:custGeom>
            <a:solidFill>
              <a:srgbClr val="C70F2D"/>
            </a:solidFill>
          </p:spPr>
          <p:txBody>
            <a:bodyPr wrap="square" lIns="0" tIns="0" rIns="0" bIns="0" rtlCol="0"/>
            <a:lstStyle/>
            <a:p>
              <a:endParaRPr/>
            </a:p>
          </p:txBody>
        </p:sp>
      </p:grpSp>
      <p:grpSp>
        <p:nvGrpSpPr>
          <p:cNvPr id="9" name="object 9"/>
          <p:cNvGrpSpPr/>
          <p:nvPr/>
        </p:nvGrpSpPr>
        <p:grpSpPr>
          <a:xfrm>
            <a:off x="293905" y="212773"/>
            <a:ext cx="810260" cy="67310"/>
            <a:chOff x="1268266" y="510608"/>
            <a:chExt cx="810260" cy="67310"/>
          </a:xfrm>
        </p:grpSpPr>
        <p:sp>
          <p:nvSpPr>
            <p:cNvPr id="10" name="object 10"/>
            <p:cNvSpPr/>
            <p:nvPr/>
          </p:nvSpPr>
          <p:spPr>
            <a:xfrm>
              <a:off x="1268266" y="510608"/>
              <a:ext cx="405130" cy="67310"/>
            </a:xfrm>
            <a:custGeom>
              <a:avLst/>
              <a:gdLst/>
              <a:ahLst/>
              <a:cxnLst/>
              <a:rect l="l" t="t" r="r" b="b"/>
              <a:pathLst>
                <a:path w="405130" h="67309">
                  <a:moveTo>
                    <a:pt x="405126" y="0"/>
                  </a:moveTo>
                  <a:lnTo>
                    <a:pt x="0" y="0"/>
                  </a:lnTo>
                  <a:lnTo>
                    <a:pt x="0" y="67210"/>
                  </a:lnTo>
                  <a:lnTo>
                    <a:pt x="405126" y="67211"/>
                  </a:lnTo>
                  <a:lnTo>
                    <a:pt x="405126" y="0"/>
                  </a:lnTo>
                  <a:close/>
                </a:path>
              </a:pathLst>
            </a:custGeom>
            <a:solidFill>
              <a:srgbClr val="FFCD00"/>
            </a:solidFill>
          </p:spPr>
          <p:txBody>
            <a:bodyPr wrap="square" lIns="0" tIns="0" rIns="0" bIns="0" rtlCol="0"/>
            <a:lstStyle/>
            <a:p>
              <a:endParaRPr/>
            </a:p>
          </p:txBody>
        </p:sp>
        <p:sp>
          <p:nvSpPr>
            <p:cNvPr id="11" name="object 11"/>
            <p:cNvSpPr/>
            <p:nvPr/>
          </p:nvSpPr>
          <p:spPr>
            <a:xfrm>
              <a:off x="1673389"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002F86"/>
            </a:solidFill>
          </p:spPr>
          <p:txBody>
            <a:bodyPr wrap="square" lIns="0" tIns="0" rIns="0" bIns="0" rtlCol="0"/>
            <a:lstStyle/>
            <a:p>
              <a:endParaRPr/>
            </a:p>
          </p:txBody>
        </p:sp>
        <p:sp>
          <p:nvSpPr>
            <p:cNvPr id="12" name="object 12"/>
            <p:cNvSpPr/>
            <p:nvPr/>
          </p:nvSpPr>
          <p:spPr>
            <a:xfrm>
              <a:off x="1875952" y="510608"/>
              <a:ext cx="202565" cy="67310"/>
            </a:xfrm>
            <a:custGeom>
              <a:avLst/>
              <a:gdLst/>
              <a:ahLst/>
              <a:cxnLst/>
              <a:rect l="l" t="t" r="r" b="b"/>
              <a:pathLst>
                <a:path w="202564" h="67309">
                  <a:moveTo>
                    <a:pt x="202563" y="0"/>
                  </a:moveTo>
                  <a:lnTo>
                    <a:pt x="0" y="0"/>
                  </a:lnTo>
                  <a:lnTo>
                    <a:pt x="0" y="67210"/>
                  </a:lnTo>
                  <a:lnTo>
                    <a:pt x="202563" y="67210"/>
                  </a:lnTo>
                  <a:lnTo>
                    <a:pt x="202563" y="0"/>
                  </a:lnTo>
                  <a:close/>
                </a:path>
              </a:pathLst>
            </a:custGeom>
            <a:solidFill>
              <a:srgbClr val="C70F2D"/>
            </a:solidFill>
          </p:spPr>
          <p:txBody>
            <a:bodyPr wrap="square" lIns="0" tIns="0" rIns="0" bIns="0" rtlCol="0"/>
            <a:lstStyle/>
            <a:p>
              <a:endParaRPr/>
            </a:p>
          </p:txBody>
        </p:sp>
      </p:grpSp>
      <p:graphicFrame>
        <p:nvGraphicFramePr>
          <p:cNvPr id="2" name="Tabla 1">
            <a:extLst>
              <a:ext uri="{FF2B5EF4-FFF2-40B4-BE49-F238E27FC236}">
                <a16:creationId xmlns:a16="http://schemas.microsoft.com/office/drawing/2014/main" id="{B2D9DF61-0936-4CE2-C040-3A566A398EBB}"/>
              </a:ext>
            </a:extLst>
          </p:cNvPr>
          <p:cNvGraphicFramePr>
            <a:graphicFrameLocks noGrp="1"/>
          </p:cNvGraphicFramePr>
          <p:nvPr/>
        </p:nvGraphicFramePr>
        <p:xfrm>
          <a:off x="4660619" y="5645102"/>
          <a:ext cx="3771900" cy="1000125"/>
        </p:xfrm>
        <a:graphic>
          <a:graphicData uri="http://schemas.openxmlformats.org/drawingml/2006/table">
            <a:tbl>
              <a:tblPr/>
              <a:tblGrid>
                <a:gridCol w="964388">
                  <a:extLst>
                    <a:ext uri="{9D8B030D-6E8A-4147-A177-3AD203B41FA5}">
                      <a16:colId xmlns:a16="http://schemas.microsoft.com/office/drawing/2014/main" val="1521221465"/>
                    </a:ext>
                  </a:extLst>
                </a:gridCol>
                <a:gridCol w="1751126">
                  <a:extLst>
                    <a:ext uri="{9D8B030D-6E8A-4147-A177-3AD203B41FA5}">
                      <a16:colId xmlns:a16="http://schemas.microsoft.com/office/drawing/2014/main" val="347766098"/>
                    </a:ext>
                  </a:extLst>
                </a:gridCol>
                <a:gridCol w="1056386">
                  <a:extLst>
                    <a:ext uri="{9D8B030D-6E8A-4147-A177-3AD203B41FA5}">
                      <a16:colId xmlns:a16="http://schemas.microsoft.com/office/drawing/2014/main" val="21046046"/>
                    </a:ext>
                  </a:extLst>
                </a:gridCol>
              </a:tblGrid>
              <a:tr h="409575">
                <a:tc>
                  <a:txBody>
                    <a:bodyPr/>
                    <a:lstStyle/>
                    <a:p>
                      <a:pPr algn="ctr" fontAlgn="ctr"/>
                      <a:r>
                        <a:rPr lang="es-CO" sz="1080" b="1" i="0" u="none" strike="noStrike">
                          <a:solidFill>
                            <a:srgbClr val="000000"/>
                          </a:solidFill>
                          <a:effectLst/>
                          <a:latin typeface="Arial" panose="020B0604020202020204" pitchFamily="34" charset="0"/>
                        </a:rPr>
                        <a:t>Clasificación</a:t>
                      </a:r>
                    </a:p>
                  </a:txBody>
                  <a:tcPr marL="0" marR="0" marT="0" marB="0" anchor="ctr">
                    <a:lnL>
                      <a:noFill/>
                    </a:lnL>
                    <a:lnR>
                      <a:noFill/>
                    </a:lnR>
                    <a:lnT>
                      <a:noFill/>
                    </a:lnT>
                    <a:lnB>
                      <a:noFill/>
                    </a:lnB>
                  </a:tcPr>
                </a:tc>
                <a:tc>
                  <a:txBody>
                    <a:bodyPr/>
                    <a:lstStyle/>
                    <a:p>
                      <a:pPr algn="ctr" fontAlgn="ctr"/>
                      <a:r>
                        <a:rPr lang="es-CO" sz="1080" b="1" i="0" u="none" strike="noStrike">
                          <a:solidFill>
                            <a:srgbClr val="000000"/>
                          </a:solidFill>
                          <a:effectLst/>
                          <a:latin typeface="Arial" panose="020B0604020202020204" pitchFamily="34" charset="0"/>
                        </a:rPr>
                        <a:t>No. Productos/indicadores</a:t>
                      </a:r>
                    </a:p>
                  </a:txBody>
                  <a:tcPr marL="0" marR="0" marT="0" marB="0" anchor="ctr">
                    <a:lnL>
                      <a:noFill/>
                    </a:lnL>
                    <a:lnR>
                      <a:noFill/>
                    </a:lnR>
                    <a:lnT>
                      <a:noFill/>
                    </a:lnT>
                    <a:lnB>
                      <a:noFill/>
                    </a:lnB>
                  </a:tcPr>
                </a:tc>
                <a:tc>
                  <a:txBody>
                    <a:bodyPr/>
                    <a:lstStyle/>
                    <a:p>
                      <a:pPr algn="ctr" fontAlgn="ctr"/>
                      <a:r>
                        <a:rPr lang="es-CO" sz="1080" b="1" i="0" u="none" strike="noStrike">
                          <a:solidFill>
                            <a:srgbClr val="000000"/>
                          </a:solidFill>
                          <a:effectLst/>
                          <a:latin typeface="Arial" panose="020B0604020202020204" pitchFamily="34" charset="0"/>
                        </a:rPr>
                        <a:t>Participación</a:t>
                      </a:r>
                    </a:p>
                  </a:txBody>
                  <a:tcPr marL="0" marR="0" marT="0" marB="0" anchor="ctr">
                    <a:lnL>
                      <a:noFill/>
                    </a:lnL>
                    <a:lnR>
                      <a:noFill/>
                    </a:lnR>
                    <a:lnT>
                      <a:noFill/>
                    </a:lnT>
                    <a:lnB>
                      <a:noFill/>
                    </a:lnB>
                  </a:tcPr>
                </a:tc>
                <a:extLst>
                  <a:ext uri="{0D108BD9-81ED-4DB2-BD59-A6C34878D82A}">
                    <a16:rowId xmlns:a16="http://schemas.microsoft.com/office/drawing/2014/main" val="3591650382"/>
                  </a:ext>
                </a:extLst>
              </a:tr>
              <a:tr h="295275">
                <a:tc>
                  <a:txBody>
                    <a:bodyPr/>
                    <a:lstStyle/>
                    <a:p>
                      <a:pPr algn="l" fontAlgn="ctr"/>
                      <a:r>
                        <a:rPr lang="es-CO" sz="1080" b="0" i="0" u="none" strike="noStrike">
                          <a:solidFill>
                            <a:srgbClr val="000000"/>
                          </a:solidFill>
                          <a:effectLst/>
                          <a:latin typeface="Arial" panose="020B0604020202020204" pitchFamily="34" charset="0"/>
                        </a:rPr>
                        <a:t>Resultado</a:t>
                      </a:r>
                    </a:p>
                  </a:txBody>
                  <a:tcPr marL="0" marR="0" marT="0" marB="0" anchor="ctr">
                    <a:lnL>
                      <a:noFill/>
                    </a:lnL>
                    <a:lnR>
                      <a:noFill/>
                    </a:lnR>
                    <a:lnT>
                      <a:noFill/>
                    </a:lnT>
                    <a:lnB>
                      <a:noFill/>
                    </a:lnB>
                  </a:tcPr>
                </a:tc>
                <a:tc>
                  <a:txBody>
                    <a:bodyPr/>
                    <a:lstStyle/>
                    <a:p>
                      <a:pPr algn="ctr" fontAlgn="ctr"/>
                      <a:r>
                        <a:rPr lang="es-CO" sz="1080" b="0" i="0" u="none" strike="noStrike">
                          <a:solidFill>
                            <a:srgbClr val="000000"/>
                          </a:solidFill>
                          <a:effectLst/>
                          <a:latin typeface="Arial" panose="020B0604020202020204" pitchFamily="34" charset="0"/>
                        </a:rPr>
                        <a:t>36</a:t>
                      </a:r>
                    </a:p>
                  </a:txBody>
                  <a:tcPr marL="0" marR="0" marT="0" marB="0" anchor="ctr">
                    <a:lnL>
                      <a:noFill/>
                    </a:lnL>
                    <a:lnR>
                      <a:noFill/>
                    </a:lnR>
                    <a:lnT>
                      <a:noFill/>
                    </a:lnT>
                    <a:lnB>
                      <a:noFill/>
                    </a:lnB>
                  </a:tcPr>
                </a:tc>
                <a:tc>
                  <a:txBody>
                    <a:bodyPr/>
                    <a:lstStyle/>
                    <a:p>
                      <a:pPr algn="ctr" fontAlgn="ctr"/>
                      <a:r>
                        <a:rPr lang="es-CO" sz="1080" b="0" i="0" u="none" strike="noStrike">
                          <a:solidFill>
                            <a:srgbClr val="000000"/>
                          </a:solidFill>
                          <a:effectLst/>
                          <a:latin typeface="Arial" panose="020B0604020202020204" pitchFamily="34" charset="0"/>
                        </a:rPr>
                        <a:t>64%</a:t>
                      </a:r>
                    </a:p>
                  </a:txBody>
                  <a:tcPr marL="0" marR="0" marT="0" marB="0" anchor="ctr">
                    <a:lnL>
                      <a:noFill/>
                    </a:lnL>
                    <a:lnR>
                      <a:noFill/>
                    </a:lnR>
                    <a:lnT>
                      <a:noFill/>
                    </a:lnT>
                    <a:lnB>
                      <a:noFill/>
                    </a:lnB>
                  </a:tcPr>
                </a:tc>
                <a:extLst>
                  <a:ext uri="{0D108BD9-81ED-4DB2-BD59-A6C34878D82A}">
                    <a16:rowId xmlns:a16="http://schemas.microsoft.com/office/drawing/2014/main" val="2386573212"/>
                  </a:ext>
                </a:extLst>
              </a:tr>
              <a:tr h="295275">
                <a:tc>
                  <a:txBody>
                    <a:bodyPr/>
                    <a:lstStyle/>
                    <a:p>
                      <a:pPr algn="l" fontAlgn="ctr"/>
                      <a:r>
                        <a:rPr lang="es-CO" sz="1080" b="0" i="0" u="none" strike="noStrike">
                          <a:solidFill>
                            <a:srgbClr val="000000"/>
                          </a:solidFill>
                          <a:effectLst/>
                          <a:latin typeface="Arial" panose="020B0604020202020204" pitchFamily="34" charset="0"/>
                        </a:rPr>
                        <a:t>Gestión</a:t>
                      </a:r>
                    </a:p>
                  </a:txBody>
                  <a:tcPr marL="0" marR="0" marT="0" marB="0" anchor="ctr">
                    <a:lnL>
                      <a:noFill/>
                    </a:lnL>
                    <a:lnR>
                      <a:noFill/>
                    </a:lnR>
                    <a:lnT>
                      <a:noFill/>
                    </a:lnT>
                    <a:lnB>
                      <a:noFill/>
                    </a:lnB>
                  </a:tcPr>
                </a:tc>
                <a:tc>
                  <a:txBody>
                    <a:bodyPr/>
                    <a:lstStyle/>
                    <a:p>
                      <a:pPr algn="ctr" fontAlgn="ctr"/>
                      <a:r>
                        <a:rPr lang="es-CO" sz="1080" b="0" i="0" u="none" strike="noStrike">
                          <a:solidFill>
                            <a:srgbClr val="000000"/>
                          </a:solidFill>
                          <a:effectLst/>
                          <a:latin typeface="Arial" panose="020B0604020202020204" pitchFamily="34" charset="0"/>
                        </a:rPr>
                        <a:t>20</a:t>
                      </a:r>
                    </a:p>
                  </a:txBody>
                  <a:tcPr marL="0" marR="0" marT="0" marB="0" anchor="ctr">
                    <a:lnL>
                      <a:noFill/>
                    </a:lnL>
                    <a:lnR>
                      <a:noFill/>
                    </a:lnR>
                    <a:lnT>
                      <a:noFill/>
                    </a:lnT>
                    <a:lnB>
                      <a:noFill/>
                    </a:lnB>
                  </a:tcPr>
                </a:tc>
                <a:tc>
                  <a:txBody>
                    <a:bodyPr/>
                    <a:lstStyle/>
                    <a:p>
                      <a:pPr algn="ctr" fontAlgn="ctr"/>
                      <a:r>
                        <a:rPr lang="es-CO" sz="1080" b="0" i="0" u="none" strike="noStrike" dirty="0">
                          <a:solidFill>
                            <a:srgbClr val="000000"/>
                          </a:solidFill>
                          <a:effectLst/>
                          <a:latin typeface="Arial" panose="020B0604020202020204" pitchFamily="34" charset="0"/>
                        </a:rPr>
                        <a:t>36%</a:t>
                      </a:r>
                    </a:p>
                  </a:txBody>
                  <a:tcPr marL="0" marR="0" marT="0" marB="0" anchor="ctr">
                    <a:lnL>
                      <a:noFill/>
                    </a:lnL>
                    <a:lnR>
                      <a:noFill/>
                    </a:lnR>
                    <a:lnT>
                      <a:noFill/>
                    </a:lnT>
                    <a:lnB>
                      <a:noFill/>
                    </a:lnB>
                  </a:tcPr>
                </a:tc>
                <a:extLst>
                  <a:ext uri="{0D108BD9-81ED-4DB2-BD59-A6C34878D82A}">
                    <a16:rowId xmlns:a16="http://schemas.microsoft.com/office/drawing/2014/main" val="2009348482"/>
                  </a:ext>
                </a:extLst>
              </a:tr>
            </a:tbl>
          </a:graphicData>
        </a:graphic>
      </p:graphicFrame>
      <p:graphicFrame>
        <p:nvGraphicFramePr>
          <p:cNvPr id="3" name="Gráfico 2">
            <a:extLst>
              <a:ext uri="{FF2B5EF4-FFF2-40B4-BE49-F238E27FC236}">
                <a16:creationId xmlns:a16="http://schemas.microsoft.com/office/drawing/2014/main" id="{341494D9-D76E-4F51-98A5-36EF146EE48A}"/>
              </a:ext>
            </a:extLst>
          </p:cNvPr>
          <p:cNvGraphicFramePr>
            <a:graphicFrameLocks/>
          </p:cNvGraphicFramePr>
          <p:nvPr/>
        </p:nvGraphicFramePr>
        <p:xfrm>
          <a:off x="901591" y="936358"/>
          <a:ext cx="10436969" cy="4708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9367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A271B74B680474D88AFB8E7016A171B" ma:contentTypeVersion="0" ma:contentTypeDescription="Crear nuevo documento." ma:contentTypeScope="" ma:versionID="df705ab18e8b23c4ef3a4c4313a0db53">
  <xsd:schema xmlns:xsd="http://www.w3.org/2001/XMLSchema" xmlns:xs="http://www.w3.org/2001/XMLSchema" xmlns:p="http://schemas.microsoft.com/office/2006/metadata/properties" xmlns:ns2="182591e6-0f8c-49be-857d-34c2e2210ef9" targetNamespace="http://schemas.microsoft.com/office/2006/metadata/properties" ma:root="true" ma:fieldsID="ba1ddfa8042ae0c4f4748fd6ac01585f" ns2:_="">
    <xsd:import namespace="182591e6-0f8c-49be-857d-34c2e2210ef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591e6-0f8c-49be-857d-34c2e2210ef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182591e6-0f8c-49be-857d-34c2e2210ef9">C6HDPSSWJME2-1135991245-12</_dlc_DocId>
    <_dlc_DocIdUrl xmlns="182591e6-0f8c-49be-857d-34c2e2210ef9">
      <Url>https://www.minagricultura.gov.co/FURAG/_layouts/15/DocIdRedir.aspx?ID=C6HDPSSWJME2-1135991245-12</Url>
      <Description>C6HDPSSWJME2-1135991245-12</Description>
    </_dlc_DocIdUrl>
  </documentManagement>
</p:properties>
</file>

<file path=customXml/itemProps1.xml><?xml version="1.0" encoding="utf-8"?>
<ds:datastoreItem xmlns:ds="http://schemas.openxmlformats.org/officeDocument/2006/customXml" ds:itemID="{10335626-C4B9-4312-813A-422A92455DFC}"/>
</file>

<file path=customXml/itemProps2.xml><?xml version="1.0" encoding="utf-8"?>
<ds:datastoreItem xmlns:ds="http://schemas.openxmlformats.org/officeDocument/2006/customXml" ds:itemID="{78CC2C9E-C20C-4952-9FF5-074BE8ACD418}"/>
</file>

<file path=customXml/itemProps3.xml><?xml version="1.0" encoding="utf-8"?>
<ds:datastoreItem xmlns:ds="http://schemas.openxmlformats.org/officeDocument/2006/customXml" ds:itemID="{74DB39E8-9EED-4017-9617-C02E6473DB40}"/>
</file>

<file path=customXml/itemProps4.xml><?xml version="1.0" encoding="utf-8"?>
<ds:datastoreItem xmlns:ds="http://schemas.openxmlformats.org/officeDocument/2006/customXml" ds:itemID="{7C2EC904-67F1-48D9-9791-C893B8D7E13B}"/>
</file>

<file path=docProps/app.xml><?xml version="1.0" encoding="utf-8"?>
<Properties xmlns="http://schemas.openxmlformats.org/officeDocument/2006/extended-properties" xmlns:vt="http://schemas.openxmlformats.org/officeDocument/2006/docPropsVTypes">
  <TotalTime>22704</TotalTime>
  <Words>6430</Words>
  <Application>Microsoft Office PowerPoint</Application>
  <PresentationFormat>Panorámica</PresentationFormat>
  <Paragraphs>876</Paragraphs>
  <Slides>68</Slides>
  <Notes>12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68</vt:i4>
      </vt:variant>
    </vt:vector>
  </HeadingPairs>
  <TitlesOfParts>
    <vt:vector size="81" baseType="lpstr">
      <vt:lpstr>Arial</vt:lpstr>
      <vt:lpstr>Arial Narrow</vt:lpstr>
      <vt:lpstr>Calibri</vt:lpstr>
      <vt:lpstr>Calibri Light</vt:lpstr>
      <vt:lpstr>Courier New</vt:lpstr>
      <vt:lpstr>Montserrat</vt:lpstr>
      <vt:lpstr>Open Sans</vt:lpstr>
      <vt:lpstr>Symbol</vt:lpstr>
      <vt:lpstr>Times New Roman</vt:lpstr>
      <vt:lpstr>Verdana</vt:lpstr>
      <vt:lpstr>Wingdings</vt:lpstr>
      <vt:lpstr>Work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PLANES DE GESTIÓN DE GRUPO DE TALENTO HUMANO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DE SEGURIDAD Y SALUD EN EL TRABAJO 2023  </vt:lpstr>
      <vt:lpstr>PLAN DE SEGURIDAD Y SALUD EN EL TRABAJO 2023  </vt:lpstr>
      <vt:lpstr>Presentación de PowerPoint</vt:lpstr>
      <vt:lpstr>Presentación de PowerPoint</vt:lpstr>
      <vt:lpstr>Presentación de PowerPoint</vt:lpstr>
      <vt:lpstr>Presentación de PowerPoint</vt:lpstr>
      <vt:lpstr>Presentación de PowerPoint</vt:lpstr>
      <vt:lpstr>Presentación de PowerPoint</vt:lpstr>
      <vt:lpstr>Plan Anticorrupción y Atención al Ciudadano</vt:lpstr>
      <vt:lpstr> Plan Anticorrupción y Atención al Ciudadano</vt:lpstr>
      <vt:lpstr>Presentación de PowerPoint</vt:lpstr>
      <vt:lpstr>Plan Anticorrupción y Atención al Ciudadano</vt:lpstr>
      <vt:lpstr>Presentación de PowerPoint</vt:lpstr>
      <vt:lpstr>Plan Anticorrupción y Atención al Ciudadano</vt:lpstr>
      <vt:lpstr>Presentación de PowerPoint</vt:lpstr>
      <vt:lpstr>Plan Anticorrupción y Atención al Ciudadano</vt:lpstr>
      <vt:lpstr>Plan Anticorrupción y Atención al Ciudadano</vt:lpstr>
      <vt:lpstr>Presentación de PowerPoint</vt:lpstr>
      <vt:lpstr>Plan Anticorrupción y Atención al Ciudadano</vt:lpstr>
      <vt:lpstr>Plan Anticorrupción y Atención al Ciudadano</vt:lpstr>
      <vt:lpstr>Presentación de PowerPoint</vt:lpstr>
      <vt:lpstr>Plan Anticorrupción y Atención al Ciudadano</vt:lpstr>
      <vt:lpstr>Presentación de PowerPoint</vt:lpstr>
      <vt:lpstr>Plan de Participación Ciudadana Vigencia 2023</vt:lpstr>
      <vt:lpstr> Plan de Participación Ciudadana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Heraclio Bejarano Cruz</dc:creator>
  <cp:lastModifiedBy>Teresa Patricia Torres Gil</cp:lastModifiedBy>
  <cp:revision>23</cp:revision>
  <dcterms:created xsi:type="dcterms:W3CDTF">2022-09-27T01:45:03Z</dcterms:created>
  <dcterms:modified xsi:type="dcterms:W3CDTF">2024-05-03T15:45:04Z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bdb2dbe1-5c6c-44e8-916f-87f145c76af7</vt:lpwstr>
  </property>
  <property fmtid="{D5CDD505-2E9C-101B-9397-08002B2CF9AE}" pid="3" name="ContentTypeId">
    <vt:lpwstr>0x0101000A271B74B680474D88AFB8E7016A171B</vt:lpwstr>
  </property>
</Properties>
</file>